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366" r:id="rId4"/>
    <p:sldId id="364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6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68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5C9481-A905-4DEF-B9D7-AA2E8DCCFF99}" type="datetimeFigureOut">
              <a:rPr lang="en-US"/>
              <a:pPr>
                <a:defRPr/>
              </a:pPr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679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9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D25BCA2-B262-4692-8B3D-C5E3EEF73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95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40B97A3-2F48-4135-973D-6B7CD11A9041}" type="datetimeFigureOut">
              <a:rPr lang="en-US"/>
              <a:pPr>
                <a:defRPr/>
              </a:pPr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9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9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9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029E49-2B46-457F-820B-CD807717D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46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3468BB-DAD3-4FDE-B417-D49B8B40A3E7}" type="datetime1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FAB901-B76E-46BD-B590-320FD2B4EA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F4A4BE-173C-4D24-A2AC-52DB76A68476}" type="datetime1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A98EA-6DC7-4B53-92CD-56A806C61D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E4FE22AA-9378-47F0-9A4B-D2A6E3F527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130BB-FBF7-4979-931C-F53DA462B213}" type="datetime1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3141C6-4DF3-4725-B29A-395D9A6B4AE1}" type="datetime1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726E9401-E6A8-45D4-ACA3-428AE76454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5FE313-8E15-4F07-89F0-0ED7DE3C5EEF}" type="datetime1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8FEE42F-84D9-4442-9CAD-6E52130DF6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5BFEB8B2-60A5-4A70-8AC4-25054189F4A5}" type="datetime1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3EC7F-43B5-4EEF-ACA6-09A8B8FF9D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0A21FF-F3AA-45F7-8781-B668C82C70FB}" type="datetime1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1FCAAD-48EE-4F59-8EB3-D784772A71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DCD561-ED4B-4712-BA53-82AD5DBF2A57}" type="datetime1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B2DB3870-95F5-4EF1-A2F6-102F59F057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5F05C-0EAB-4210-A909-BCE0E0E46ECB}" type="datetime1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07FACD-940E-45AB-BAD0-179CE05D0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0CD60D5-6D77-4B36-84C8-9038072EDD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61A2C-76E1-46A7-B9AB-DD7E32E0D0A6}" type="datetime1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B31A876A-FF5C-4A8F-A194-F830B90623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F01355F8-508D-418E-8B7B-933952A0614F}" type="datetime1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A91848-1C61-427E-BEB2-F892F6D9E12C}" type="datetime1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2D3F49F-B63B-4088-B21D-B232AAA03F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159000"/>
          </a:xfrm>
        </p:spPr>
        <p:txBody>
          <a:bodyPr/>
          <a:lstStyle/>
          <a:p>
            <a:endParaRPr lang="en-US" dirty="0"/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990976" y="5935664"/>
            <a:ext cx="822325" cy="584200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/>
              <a:t>1</a:t>
            </a:r>
          </a:p>
        </p:txBody>
      </p:sp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620000" cy="46482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December 31, 2018</a:t>
            </a:r>
            <a:br>
              <a:rPr lang="en-US" dirty="0"/>
            </a:br>
            <a:r>
              <a:rPr lang="en-US" dirty="0"/>
              <a:t>General Fund</a:t>
            </a:r>
            <a:br>
              <a:rPr lang="en-US" dirty="0"/>
            </a:br>
            <a:r>
              <a:rPr lang="en-US" dirty="0"/>
              <a:t>Pre-Audit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"/>
            <a:ext cx="1773235" cy="165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  <a:r>
              <a:rPr lang="en-US" dirty="0">
                <a:latin typeface="Book Antiqua" panose="02040602050305030304" pitchFamily="18" charset="0"/>
              </a:rPr>
              <a:t> Revenue Highlights</a:t>
            </a:r>
          </a:p>
        </p:txBody>
      </p:sp>
      <p:sp>
        <p:nvSpPr>
          <p:cNvPr id="2048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7C9D90-4CF6-4CDE-B8FC-83E18656DC8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686800" cy="4267201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Clr>
                <a:srgbClr val="31B6FD"/>
              </a:buClr>
              <a:buFont typeface="Symbol" pitchFamily="18" charset="2"/>
              <a:buNone/>
              <a:defRPr/>
            </a:pPr>
            <a:r>
              <a:rPr lang="en-US" sz="2400" b="1" dirty="0">
                <a:solidFill>
                  <a:srgbClr val="073E87"/>
                </a:solidFill>
              </a:rPr>
              <a:t>	</a:t>
            </a:r>
            <a:r>
              <a:rPr lang="en-US" sz="2400" b="1" dirty="0"/>
              <a:t>			</a:t>
            </a:r>
            <a:r>
              <a:rPr lang="en-US" sz="2400" dirty="0"/>
              <a:t>YTD	              Budget                 %</a:t>
            </a:r>
          </a:p>
          <a:p>
            <a:pPr marL="0" indent="0" fontAlgn="auto">
              <a:spcAft>
                <a:spcPts val="0"/>
              </a:spcAft>
              <a:buClr>
                <a:srgbClr val="31B6FD"/>
              </a:buClr>
              <a:buFont typeface="Symbol" pitchFamily="18" charset="2"/>
              <a:buNone/>
              <a:defRPr/>
            </a:pPr>
            <a:endParaRPr lang="en-US" sz="2400" dirty="0"/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Real Estate Taxes	          $1,434,343     $1,488,967        96.33%</a:t>
            </a: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Earned income tax         $5,591,025    $5,500,000       101.65%</a:t>
            </a: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Real Estate transfer tax   $708,396        $625,000       113.34%</a:t>
            </a: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Inspection fees	             $813,587       $750,436        108.42%</a:t>
            </a: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Local Services Tax	 $552,507	$520,000	106.25%</a:t>
            </a: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Cable franchise fee	 $453,280	$480,000	  94.43%</a:t>
            </a: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Recycling perf grant	   $34,985	   $40,000	  87.46%</a:t>
            </a: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buFont typeface="Arial" panose="020B0604020202020204" pitchFamily="34" charset="0"/>
              <a:buChar char="•"/>
              <a:defRPr/>
            </a:pPr>
            <a:endParaRPr lang="en-US" sz="2400" b="1" dirty="0"/>
          </a:p>
          <a:p>
            <a:pPr marL="0" indent="0" fontAlgn="auto">
              <a:spcAft>
                <a:spcPts val="0"/>
              </a:spcAft>
              <a:buClr>
                <a:srgbClr val="31B6FD"/>
              </a:buClr>
              <a:buFont typeface="Symbol" pitchFamily="18" charset="2"/>
              <a:buNone/>
              <a:defRPr/>
            </a:pPr>
            <a:r>
              <a:rPr lang="en-US" sz="2400" b="1" dirty="0">
                <a:solidFill>
                  <a:srgbClr val="073E87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Expenditure Highlights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E9401-E6A8-45D4-ACA3-428AE76454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operating expenses were slightly less than what was budgeted</a:t>
            </a:r>
          </a:p>
          <a:p>
            <a:r>
              <a:rPr lang="en-US" dirty="0"/>
              <a:t>Salary costs savings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i="1" u="sng" dirty="0"/>
              <a:t>Not Originally Budgeted in 2018</a:t>
            </a:r>
          </a:p>
          <a:p>
            <a:r>
              <a:rPr lang="en-US" dirty="0"/>
              <a:t>Pinetown Road Emergency Repair		$116,632</a:t>
            </a:r>
          </a:p>
          <a:p>
            <a:r>
              <a:rPr lang="en-US" dirty="0"/>
              <a:t>Transfer to Unrestricted Capital		$425,000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6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YTD vs Budget as of December 31, 2018</a:t>
            </a:r>
          </a:p>
        </p:txBody>
      </p:sp>
      <p:sp>
        <p:nvSpPr>
          <p:cNvPr id="1638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DF895F-2AFD-45DB-A5C8-17EB97BAA3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828800"/>
            <a:ext cx="8503920" cy="4572000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600" dirty="0"/>
              <a:t>                                             YTD	                  Budget                 % 		Difference                           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sz="16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600" dirty="0"/>
              <a:t>Revenues                 $11,095,812        $10,513,254          105.5%	$582,558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600" dirty="0"/>
              <a:t>Expenditures          $11,206,977        $10,513,254          106.6%	$693,723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400" dirty="0"/>
              <a:t>     (Rev and Exp include two pass-throughs that were not budgeted: (1) a $267,591 for sewer authority 	paving costs and (2) $60,000 DCED Grant and private donation to Police Department)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sz="1600" dirty="0"/>
          </a:p>
          <a:p>
            <a:pPr marL="582613" lvl="2" indent="0" fontAlgn="auto">
              <a:spcAft>
                <a:spcPts val="0"/>
              </a:spcAft>
              <a:buNone/>
              <a:defRPr/>
            </a:pPr>
            <a:r>
              <a:rPr lang="en-US" sz="1600" dirty="0"/>
              <a:t>                                                                              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600" dirty="0"/>
              <a:t>Revenue vs expenditures	         -$111,165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600" dirty="0"/>
              <a:t>Add fund balance forward	      $3,630,287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600" dirty="0"/>
              <a:t>Total fund balance	      $3,519,122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600" dirty="0"/>
              <a:t>Percentage of expenses	               31.40%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400" dirty="0"/>
              <a:t>* If we remove the Pinetown Project, the $425,000 Transfer and the 2 Pass-Throughs, we actually showed a positive year end of +$430,000 in operations (+$255,000 for revenues and -$175,000 in expenses)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140925</TotalTime>
  <Words>33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Book Antiqua</vt:lpstr>
      <vt:lpstr>Calibri</vt:lpstr>
      <vt:lpstr>Georgia</vt:lpstr>
      <vt:lpstr>Symbol</vt:lpstr>
      <vt:lpstr>Wingdings</vt:lpstr>
      <vt:lpstr>Wingdings 2</vt:lpstr>
      <vt:lpstr>Civic</vt:lpstr>
      <vt:lpstr>    December 31, 2018 General Fund Pre-Audit  </vt:lpstr>
      <vt:lpstr>   Revenue Highlights</vt:lpstr>
      <vt:lpstr>Expenditure Highlights</vt:lpstr>
      <vt:lpstr>YTD vs Budget as of December 31, 2018</vt:lpstr>
    </vt:vector>
  </TitlesOfParts>
  <Company>Lower Providence Township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Mid Year Budget Review</dc:title>
  <dc:creator>Richard Gestrich</dc:creator>
  <cp:lastModifiedBy>Don Delamater</cp:lastModifiedBy>
  <cp:revision>599</cp:revision>
  <cp:lastPrinted>2019-01-29T19:12:29Z</cp:lastPrinted>
  <dcterms:created xsi:type="dcterms:W3CDTF">2012-06-21T20:44:27Z</dcterms:created>
  <dcterms:modified xsi:type="dcterms:W3CDTF">2019-02-07T14:49:26Z</dcterms:modified>
</cp:coreProperties>
</file>