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69" r:id="rId4"/>
    <p:sldId id="267" r:id="rId5"/>
    <p:sldId id="268" r:id="rId6"/>
    <p:sldId id="270" r:id="rId7"/>
    <p:sldId id="271" r:id="rId8"/>
    <p:sldId id="260" r:id="rId9"/>
    <p:sldId id="265" r:id="rId10"/>
    <p:sldId id="261" r:id="rId11"/>
    <p:sldId id="275" r:id="rId12"/>
    <p:sldId id="274" r:id="rId13"/>
    <p:sldId id="259" r:id="rId14"/>
    <p:sldId id="257" r:id="rId15"/>
    <p:sldId id="258" r:id="rId16"/>
    <p:sldId id="256" r:id="rId17"/>
    <p:sldId id="272" r:id="rId18"/>
    <p:sldId id="276" r:id="rId19"/>
    <p:sldId id="27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PTHP2\EMentry\Budget\2023%20Budget%20-%20E.J\Tax%20rates%20work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 b="1"/>
              <a:t>Debt Service (Fund 20) 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'Debt Serv.'!$A$5</c:f>
              <c:strCache>
                <c:ptCount val="1"/>
                <c:pt idx="0">
                  <c:v>Debt Service Tax (0.276 mills)*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'Debt Serv.'!$B$3:$E$3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'Debt Serv.'!$B$5:$E$5</c:f>
              <c:numCache>
                <c:formatCode>_("$"* #,##0.00_);_("$"* \(#,##0.00\);_("$"* "-"??_);_(@_)</c:formatCode>
                <c:ptCount val="4"/>
                <c:pt idx="0">
                  <c:v>446112</c:v>
                </c:pt>
                <c:pt idx="1">
                  <c:v>450573.12</c:v>
                </c:pt>
                <c:pt idx="2">
                  <c:v>455078.85119999998</c:v>
                </c:pt>
                <c:pt idx="3">
                  <c:v>459629.63971199997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9-423F-B3F0-BE445A6D2A84}"/>
            </c:ext>
          </c:extLst>
        </c:ser>
        <c:ser>
          <c:idx val="2"/>
          <c:order val="2"/>
          <c:tx>
            <c:strRef>
              <c:f>'Debt Serv.'!$A$6</c:f>
              <c:strCache>
                <c:ptCount val="1"/>
                <c:pt idx="0">
                  <c:v>Debt Service Payments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'Debt Serv.'!$B$3:$E$3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'Debt Serv.'!$B$6:$E$6</c:f>
              <c:numCache>
                <c:formatCode>_("$"* #,##0.00_);_("$"* \(#,##0.00\);_("$"* "-"??_);_(@_)</c:formatCode>
                <c:ptCount val="4"/>
                <c:pt idx="0">
                  <c:v>401703</c:v>
                </c:pt>
                <c:pt idx="1">
                  <c:v>328369</c:v>
                </c:pt>
                <c:pt idx="2">
                  <c:v>15255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9-423F-B3F0-BE445A6D2A84}"/>
            </c:ext>
          </c:extLst>
        </c:ser>
        <c:ser>
          <c:idx val="3"/>
          <c:order val="3"/>
          <c:tx>
            <c:strRef>
              <c:f>'Debt Serv.'!$A$7</c:f>
              <c:strCache>
                <c:ptCount val="1"/>
                <c:pt idx="0">
                  <c:v>Ending Fund Balance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'Debt Serv.'!$B$3:$E$3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'Debt Serv.'!$B$7:$E$7</c:f>
              <c:numCache>
                <c:formatCode>_("$"* #,##0.00_);_("$"* \(#,##0.00\);_("$"* "-"??_);_(@_)</c:formatCode>
                <c:ptCount val="4"/>
                <c:pt idx="0">
                  <c:v>186233</c:v>
                </c:pt>
                <c:pt idx="1">
                  <c:v>308437.12</c:v>
                </c:pt>
                <c:pt idx="2">
                  <c:v>748260.97120000003</c:v>
                </c:pt>
                <c:pt idx="3">
                  <c:v>1207890.6109120001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9-423F-B3F0-BE445A6D2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95812528"/>
        <c:axId val="695805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'Debt Serv.'!$A$4</c15:sqref>
                        </c15:formulaRef>
                      </c:ext>
                    </c:extLst>
                    <c:strCache>
                      <c:ptCount val="1"/>
                      <c:pt idx="0">
                        <c:v>Beginning Fund Balance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'Debt Serv.'!$B$3:$E$3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'Debt Serv.'!$B$4:$E$4</c15:sqref>
                        </c15:formulaRef>
                      </c:ext>
                    </c:extLst>
                    <c:numCache>
                      <c:formatCode>_("$"* #,##0.00_);_("$"* \(#,##0.00\);_("$"* "-"??_);_(@_)</c:formatCode>
                      <c:ptCount val="4"/>
                      <c:pt idx="0">
                        <c:v>141824</c:v>
                      </c:pt>
                      <c:pt idx="1">
                        <c:v>186233</c:v>
                      </c:pt>
                      <c:pt idx="2">
                        <c:v>308437.12</c:v>
                      </c:pt>
                      <c:pt idx="3">
                        <c:v>748260.97120000003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809-423F-B3F0-BE445A6D2A84}"/>
                  </c:ext>
                </c:extLst>
              </c15:ser>
            </c15:filteredBarSeries>
          </c:ext>
        </c:extLst>
      </c:barChart>
      <c:catAx>
        <c:axId val="69581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05640"/>
        <c:crosses val="autoZero"/>
        <c:auto val="1"/>
        <c:lblAlgn val="ctr"/>
        <c:lblOffset val="100"/>
        <c:noMultiLvlLbl val="0"/>
      </c:catAx>
      <c:valAx>
        <c:axId val="69580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81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AB4F-6044-4506-B441-DF5FDAC096ED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61F1-37B3-4184-BDBC-DCD0211E6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948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61F1-37B3-4184-BDBC-DCD0211E6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4536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61F1-37B3-4184-BDBC-DCD0211E6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378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61F1-37B3-4184-BDBC-DCD0211E6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5038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61F1-37B3-4184-BDBC-DCD0211E6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755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423-8778-4FDF-8652-3D6807C768B0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CDDF-F8BA-47F9-8CBB-4EB837135819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6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1012-91EC-484A-9055-6BA58697EA1B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CF5E-E946-4F7F-BCA5-35005DF6BAB8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61F1-37B3-4184-BDBC-DCD0211E6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087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91A-1DED-4333-A5BC-C70D0050678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EE3D-2EF5-4FF1-B0B3-C20CEDF1EAB5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0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026-22EA-49F9-A74B-A6483A90892F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A659-8459-488A-BCA9-6CECAC534B5B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4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B8DD-D098-4B5B-B5F7-710D18826E67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1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749"/>
            <a:ext cx="2603029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61F1-37B3-4184-BDBC-DCD0211E6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AE2395-400D-479F-BF11-3F5B8B452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1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514602"/>
            <a:ext cx="7239000" cy="3047999"/>
          </a:xfrm>
        </p:spPr>
        <p:txBody>
          <a:bodyPr>
            <a:normAutofit/>
          </a:bodyPr>
          <a:lstStyle/>
          <a:p>
            <a:r>
              <a:rPr lang="en-US" dirty="0"/>
              <a:t>2023 Budget Review</a:t>
            </a:r>
            <a:br>
              <a:rPr lang="en-US" dirty="0"/>
            </a:br>
            <a:br>
              <a:rPr lang="en-US" dirty="0"/>
            </a:br>
            <a:r>
              <a:rPr lang="en-US" sz="3100" i="1" dirty="0"/>
              <a:t>Budget Workshop #2: </a:t>
            </a:r>
            <a:br>
              <a:rPr lang="en-US" sz="3100" i="1" dirty="0"/>
            </a:br>
            <a:r>
              <a:rPr lang="en-US" sz="3100" i="1" dirty="0"/>
              <a:t>October 13,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15088" y="6019801"/>
            <a:ext cx="1161826" cy="595488"/>
          </a:xfrm>
        </p:spPr>
        <p:txBody>
          <a:bodyPr/>
          <a:lstStyle/>
          <a:p>
            <a:pPr defTabSz="457200"/>
            <a:r>
              <a:rPr lang="en-US" sz="3200" dirty="0">
                <a:latin typeface="Century Gothic" panose="020B0502020202020204"/>
              </a:rPr>
              <a:t>1</a:t>
            </a:r>
            <a:endParaRPr lang="en-US" sz="1600" dirty="0">
              <a:latin typeface="Century Gothic" panose="020B0502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685800"/>
            <a:ext cx="21621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6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A4FDE-3751-043D-0938-35AB9F7C3E03}"/>
              </a:ext>
            </a:extLst>
          </p:cNvPr>
          <p:cNvSpPr txBox="1"/>
          <p:nvPr/>
        </p:nvSpPr>
        <p:spPr>
          <a:xfrm>
            <a:off x="2885812" y="234320"/>
            <a:ext cx="642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LOWER PROVIDENCE TOWNSHIP 2023 BUDGET</a:t>
            </a:r>
          </a:p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ARPA Suggested Projects/Expenditures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D83C7-983C-A82C-574A-0C67D760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37"/>
          <a:stretch/>
        </p:blipFill>
        <p:spPr>
          <a:xfrm>
            <a:off x="68408" y="1811534"/>
            <a:ext cx="12055184" cy="4455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962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23D6-8719-062C-331B-F4AF80BC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02" y="179493"/>
            <a:ext cx="8785599" cy="11291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Lower Providence Township 2023 Budget</a:t>
            </a:r>
            <a:br>
              <a:rPr lang="en-US" dirty="0"/>
            </a:br>
            <a:r>
              <a:rPr lang="en-US" dirty="0"/>
              <a:t>Deficit Reduction Options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B2EA-53BF-70F2-DE06-DAA696E4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114" y="1856764"/>
            <a:ext cx="9112754" cy="4334312"/>
          </a:xfrm>
        </p:spPr>
        <p:txBody>
          <a:bodyPr>
            <a:normAutofit/>
          </a:bodyPr>
          <a:lstStyle/>
          <a:p>
            <a:r>
              <a:rPr lang="en-US" sz="3200" b="1" i="1" dirty="0"/>
              <a:t>Current projected deficit = $1,191,685</a:t>
            </a:r>
          </a:p>
          <a:p>
            <a:pPr lvl="1"/>
            <a:r>
              <a:rPr lang="en-US" sz="2200" b="1" dirty="0"/>
              <a:t>Expense Reductions</a:t>
            </a:r>
          </a:p>
          <a:p>
            <a:pPr lvl="2"/>
            <a:r>
              <a:rPr lang="en-US" sz="2000" b="1" dirty="0"/>
              <a:t>Operating budget cuts</a:t>
            </a:r>
          </a:p>
          <a:p>
            <a:pPr lvl="2"/>
            <a:r>
              <a:rPr lang="en-US" sz="2000" b="1" dirty="0"/>
              <a:t>Capital budget cuts</a:t>
            </a:r>
          </a:p>
          <a:p>
            <a:pPr lvl="2"/>
            <a:r>
              <a:rPr lang="en-US" sz="2000" b="1" dirty="0"/>
              <a:t>Fire/EMS budget cuts</a:t>
            </a:r>
          </a:p>
          <a:p>
            <a:pPr lvl="1"/>
            <a:r>
              <a:rPr lang="en-US" sz="2200" b="1" dirty="0"/>
              <a:t>Revenue Increases</a:t>
            </a:r>
          </a:p>
          <a:p>
            <a:pPr lvl="2"/>
            <a:r>
              <a:rPr lang="en-US" sz="2000" b="1" dirty="0"/>
              <a:t>Fund balance utilization (including 2022 surplus carryover)</a:t>
            </a:r>
          </a:p>
          <a:p>
            <a:pPr lvl="2"/>
            <a:r>
              <a:rPr lang="en-US" sz="2000" b="1" dirty="0"/>
              <a:t>Debt service millage reassignment</a:t>
            </a:r>
          </a:p>
          <a:p>
            <a:pPr lvl="2"/>
            <a:r>
              <a:rPr lang="en-US" sz="2000" b="1" dirty="0"/>
              <a:t>Tax increases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55311-93E0-2F8B-089E-3BAAF823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2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F70E8-A4B8-4120-8C8F-BD498EAD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85DAB6-54D4-72C0-03B3-25A1B6C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971" y="147228"/>
            <a:ext cx="8785225" cy="12811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Lower Providence Township 2023 Budget</a:t>
            </a:r>
            <a:br>
              <a:rPr lang="en-US" dirty="0"/>
            </a:br>
            <a:r>
              <a:rPr lang="en-US" dirty="0"/>
              <a:t>FUND BALANCE SUMMARY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A9F0AC-AB18-75F6-0484-F37DD8631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10044"/>
              </p:ext>
            </p:extLst>
          </p:nvPr>
        </p:nvGraphicFramePr>
        <p:xfrm>
          <a:off x="369116" y="1299248"/>
          <a:ext cx="11492915" cy="54115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54570">
                  <a:extLst>
                    <a:ext uri="{9D8B030D-6E8A-4147-A177-3AD203B41FA5}">
                      <a16:colId xmlns:a16="http://schemas.microsoft.com/office/drawing/2014/main" val="355793064"/>
                    </a:ext>
                  </a:extLst>
                </a:gridCol>
                <a:gridCol w="435734">
                  <a:extLst>
                    <a:ext uri="{9D8B030D-6E8A-4147-A177-3AD203B41FA5}">
                      <a16:colId xmlns:a16="http://schemas.microsoft.com/office/drawing/2014/main" val="3611447877"/>
                    </a:ext>
                  </a:extLst>
                </a:gridCol>
                <a:gridCol w="2693626">
                  <a:extLst>
                    <a:ext uri="{9D8B030D-6E8A-4147-A177-3AD203B41FA5}">
                      <a16:colId xmlns:a16="http://schemas.microsoft.com/office/drawing/2014/main" val="2223708701"/>
                    </a:ext>
                  </a:extLst>
                </a:gridCol>
                <a:gridCol w="1485454">
                  <a:extLst>
                    <a:ext uri="{9D8B030D-6E8A-4147-A177-3AD203B41FA5}">
                      <a16:colId xmlns:a16="http://schemas.microsoft.com/office/drawing/2014/main" val="3414273463"/>
                    </a:ext>
                  </a:extLst>
                </a:gridCol>
                <a:gridCol w="1589435">
                  <a:extLst>
                    <a:ext uri="{9D8B030D-6E8A-4147-A177-3AD203B41FA5}">
                      <a16:colId xmlns:a16="http://schemas.microsoft.com/office/drawing/2014/main" val="3200879192"/>
                    </a:ext>
                  </a:extLst>
                </a:gridCol>
                <a:gridCol w="1589435">
                  <a:extLst>
                    <a:ext uri="{9D8B030D-6E8A-4147-A177-3AD203B41FA5}">
                      <a16:colId xmlns:a16="http://schemas.microsoft.com/office/drawing/2014/main" val="981564459"/>
                    </a:ext>
                  </a:extLst>
                </a:gridCol>
                <a:gridCol w="1485454">
                  <a:extLst>
                    <a:ext uri="{9D8B030D-6E8A-4147-A177-3AD203B41FA5}">
                      <a16:colId xmlns:a16="http://schemas.microsoft.com/office/drawing/2014/main" val="400165084"/>
                    </a:ext>
                  </a:extLst>
                </a:gridCol>
                <a:gridCol w="94529">
                  <a:extLst>
                    <a:ext uri="{9D8B030D-6E8A-4147-A177-3AD203B41FA5}">
                      <a16:colId xmlns:a16="http://schemas.microsoft.com/office/drawing/2014/main" val="3509104031"/>
                    </a:ext>
                  </a:extLst>
                </a:gridCol>
                <a:gridCol w="1564678">
                  <a:extLst>
                    <a:ext uri="{9D8B030D-6E8A-4147-A177-3AD203B41FA5}">
                      <a16:colId xmlns:a16="http://schemas.microsoft.com/office/drawing/2014/main" val="937346965"/>
                    </a:ext>
                  </a:extLst>
                </a:gridCol>
              </a:tblGrid>
              <a:tr h="24597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Fund balance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69459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Beginning*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Revenue**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Expenditures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Ending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884885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General Fund                     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5,702,111.07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12,113,662.00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13,305,347.00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4,510,426.07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(1,191,685.00)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27099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Emergency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33,970.00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1,233,819.00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1,267,789.00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(33,970.00)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5086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Library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590,580.00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590,580.00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29357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Traffic Impact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2,569,147.00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2,569,147.00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85210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Debt Service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141,824.00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457,462.00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401,702.00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197,584.00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55,760.00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86663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LF Funded Loans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772.00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178,336.00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179,108.00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(772.00)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27121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Capital Projects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26,006.00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1,396,751.00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1,422,757.00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(26,006.00)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86039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P&amp;R Operating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147,341.00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897,180.00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1,013,032.00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31,489.00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(115,852.00)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92309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P&amp;R Capital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357,695.00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121,002.00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156,922.00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321,775.00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(35,920.00)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1332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Liquid Fuels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216,960.00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741,054.00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958,014.00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(216,960.00)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29215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Unrestricted Capital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57011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Tree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14,724.00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14,724.00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(14,724.00)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77499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Sidewalk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98,412.00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540.00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98,952.00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540.00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10980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Stormwater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17,709.00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371,100.00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378,500.00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10,309.00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(7,400.00)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554842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West End Capital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152,368.00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     840.00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153,208.00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    840.00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77222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American Rescue Plan Fund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2,810,331.71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40,000.00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1,257,902.00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 1,592,429.71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 $ (1,217,902.00)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2507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17434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*Beginning balances based on 2022 year-end projections (as of 9/23/2022)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6008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**Revenues based on current millage rates with no tax changes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18707"/>
                  </a:ext>
                </a:extLst>
              </a:tr>
              <a:tr h="2459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***Created Fund 44-ARPA Funds and moved $649,194 recognized in 2021 to the new fund.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5" marR="5865" marT="586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2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36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A4FDE-3751-043D-0938-35AB9F7C3E03}"/>
              </a:ext>
            </a:extLst>
          </p:cNvPr>
          <p:cNvSpPr txBox="1"/>
          <p:nvPr/>
        </p:nvSpPr>
        <p:spPr>
          <a:xfrm>
            <a:off x="2374085" y="49847"/>
            <a:ext cx="744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LOWER PROVIDENCE TOWNSHIP 2023 BUDGET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Real Estate Millage History 1998-2022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9AF485-50DD-3BF4-E8AD-33D8F82C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68193"/>
              </p:ext>
            </p:extLst>
          </p:nvPr>
        </p:nvGraphicFramePr>
        <p:xfrm>
          <a:off x="0" y="964734"/>
          <a:ext cx="12192004" cy="557482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64624">
                  <a:extLst>
                    <a:ext uri="{9D8B030D-6E8A-4147-A177-3AD203B41FA5}">
                      <a16:colId xmlns:a16="http://schemas.microsoft.com/office/drawing/2014/main" val="2921225017"/>
                    </a:ext>
                  </a:extLst>
                </a:gridCol>
                <a:gridCol w="853207">
                  <a:extLst>
                    <a:ext uri="{9D8B030D-6E8A-4147-A177-3AD203B41FA5}">
                      <a16:colId xmlns:a16="http://schemas.microsoft.com/office/drawing/2014/main" val="3519478284"/>
                    </a:ext>
                  </a:extLst>
                </a:gridCol>
                <a:gridCol w="167845">
                  <a:extLst>
                    <a:ext uri="{9D8B030D-6E8A-4147-A177-3AD203B41FA5}">
                      <a16:colId xmlns:a16="http://schemas.microsoft.com/office/drawing/2014/main" val="304168890"/>
                    </a:ext>
                  </a:extLst>
                </a:gridCol>
                <a:gridCol w="853207">
                  <a:extLst>
                    <a:ext uri="{9D8B030D-6E8A-4147-A177-3AD203B41FA5}">
                      <a16:colId xmlns:a16="http://schemas.microsoft.com/office/drawing/2014/main" val="1846447123"/>
                    </a:ext>
                  </a:extLst>
                </a:gridCol>
                <a:gridCol w="167845">
                  <a:extLst>
                    <a:ext uri="{9D8B030D-6E8A-4147-A177-3AD203B41FA5}">
                      <a16:colId xmlns:a16="http://schemas.microsoft.com/office/drawing/2014/main" val="2883407365"/>
                    </a:ext>
                  </a:extLst>
                </a:gridCol>
                <a:gridCol w="853207">
                  <a:extLst>
                    <a:ext uri="{9D8B030D-6E8A-4147-A177-3AD203B41FA5}">
                      <a16:colId xmlns:a16="http://schemas.microsoft.com/office/drawing/2014/main" val="3102351950"/>
                    </a:ext>
                  </a:extLst>
                </a:gridCol>
                <a:gridCol w="167845">
                  <a:extLst>
                    <a:ext uri="{9D8B030D-6E8A-4147-A177-3AD203B41FA5}">
                      <a16:colId xmlns:a16="http://schemas.microsoft.com/office/drawing/2014/main" val="1228413708"/>
                    </a:ext>
                  </a:extLst>
                </a:gridCol>
                <a:gridCol w="853207">
                  <a:extLst>
                    <a:ext uri="{9D8B030D-6E8A-4147-A177-3AD203B41FA5}">
                      <a16:colId xmlns:a16="http://schemas.microsoft.com/office/drawing/2014/main" val="2210897199"/>
                    </a:ext>
                  </a:extLst>
                </a:gridCol>
                <a:gridCol w="167845">
                  <a:extLst>
                    <a:ext uri="{9D8B030D-6E8A-4147-A177-3AD203B41FA5}">
                      <a16:colId xmlns:a16="http://schemas.microsoft.com/office/drawing/2014/main" val="737666392"/>
                    </a:ext>
                  </a:extLst>
                </a:gridCol>
                <a:gridCol w="853207">
                  <a:extLst>
                    <a:ext uri="{9D8B030D-6E8A-4147-A177-3AD203B41FA5}">
                      <a16:colId xmlns:a16="http://schemas.microsoft.com/office/drawing/2014/main" val="3206366119"/>
                    </a:ext>
                  </a:extLst>
                </a:gridCol>
                <a:gridCol w="951115">
                  <a:extLst>
                    <a:ext uri="{9D8B030D-6E8A-4147-A177-3AD203B41FA5}">
                      <a16:colId xmlns:a16="http://schemas.microsoft.com/office/drawing/2014/main" val="2534635115"/>
                    </a:ext>
                  </a:extLst>
                </a:gridCol>
                <a:gridCol w="167845">
                  <a:extLst>
                    <a:ext uri="{9D8B030D-6E8A-4147-A177-3AD203B41FA5}">
                      <a16:colId xmlns:a16="http://schemas.microsoft.com/office/drawing/2014/main" val="558695817"/>
                    </a:ext>
                  </a:extLst>
                </a:gridCol>
                <a:gridCol w="853207">
                  <a:extLst>
                    <a:ext uri="{9D8B030D-6E8A-4147-A177-3AD203B41FA5}">
                      <a16:colId xmlns:a16="http://schemas.microsoft.com/office/drawing/2014/main" val="3291369213"/>
                    </a:ext>
                  </a:extLst>
                </a:gridCol>
                <a:gridCol w="265752">
                  <a:extLst>
                    <a:ext uri="{9D8B030D-6E8A-4147-A177-3AD203B41FA5}">
                      <a16:colId xmlns:a16="http://schemas.microsoft.com/office/drawing/2014/main" val="2782717362"/>
                    </a:ext>
                  </a:extLst>
                </a:gridCol>
                <a:gridCol w="951115">
                  <a:extLst>
                    <a:ext uri="{9D8B030D-6E8A-4147-A177-3AD203B41FA5}">
                      <a16:colId xmlns:a16="http://schemas.microsoft.com/office/drawing/2014/main" val="4089603808"/>
                    </a:ext>
                  </a:extLst>
                </a:gridCol>
                <a:gridCol w="265752">
                  <a:extLst>
                    <a:ext uri="{9D8B030D-6E8A-4147-A177-3AD203B41FA5}">
                      <a16:colId xmlns:a16="http://schemas.microsoft.com/office/drawing/2014/main" val="757790132"/>
                    </a:ext>
                  </a:extLst>
                </a:gridCol>
                <a:gridCol w="601441">
                  <a:extLst>
                    <a:ext uri="{9D8B030D-6E8A-4147-A177-3AD203B41FA5}">
                      <a16:colId xmlns:a16="http://schemas.microsoft.com/office/drawing/2014/main" val="3636669226"/>
                    </a:ext>
                  </a:extLst>
                </a:gridCol>
                <a:gridCol w="265752">
                  <a:extLst>
                    <a:ext uri="{9D8B030D-6E8A-4147-A177-3AD203B41FA5}">
                      <a16:colId xmlns:a16="http://schemas.microsoft.com/office/drawing/2014/main" val="1160051950"/>
                    </a:ext>
                  </a:extLst>
                </a:gridCol>
                <a:gridCol w="951115">
                  <a:extLst>
                    <a:ext uri="{9D8B030D-6E8A-4147-A177-3AD203B41FA5}">
                      <a16:colId xmlns:a16="http://schemas.microsoft.com/office/drawing/2014/main" val="2230226088"/>
                    </a:ext>
                  </a:extLst>
                </a:gridCol>
                <a:gridCol w="167845">
                  <a:extLst>
                    <a:ext uri="{9D8B030D-6E8A-4147-A177-3AD203B41FA5}">
                      <a16:colId xmlns:a16="http://schemas.microsoft.com/office/drawing/2014/main" val="1493339681"/>
                    </a:ext>
                  </a:extLst>
                </a:gridCol>
                <a:gridCol w="1049026">
                  <a:extLst>
                    <a:ext uri="{9D8B030D-6E8A-4147-A177-3AD203B41FA5}">
                      <a16:colId xmlns:a16="http://schemas.microsoft.com/office/drawing/2014/main" val="1056478128"/>
                    </a:ext>
                  </a:extLst>
                </a:gridCol>
              </a:tblGrid>
              <a:tr h="297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TOWNSHIP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MONTGOMERY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METHACTON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effectLst/>
                        </a:rPr>
                        <a:t> </a:t>
                      </a:r>
                      <a:endParaRPr lang="en-US" sz="9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191831381"/>
                  </a:ext>
                </a:extLst>
              </a:tr>
              <a:tr h="297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YEAR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General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Emer Svs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Library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Debt Service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Parks &amp; Rec</a:t>
                      </a:r>
                      <a:endParaRPr lang="en-US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Total Twp</a:t>
                      </a:r>
                      <a:endParaRPr lang="en-US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COUNTY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effectLst/>
                        </a:rPr>
                        <a:t> </a:t>
                      </a:r>
                      <a:endParaRPr lang="en-US" sz="9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sng" strike="noStrike">
                          <a:effectLst/>
                        </a:rPr>
                        <a:t>MCCC</a:t>
                      </a:r>
                      <a:endParaRPr lang="en-US" sz="9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effectLst/>
                        </a:rPr>
                        <a:t> </a:t>
                      </a:r>
                      <a:endParaRPr lang="en-US" sz="9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SD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effectLst/>
                        </a:rPr>
                        <a:t> </a:t>
                      </a:r>
                      <a:endParaRPr lang="en-US" sz="9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TOTAL</a:t>
                      </a:r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44095033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1998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0.6030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1.0910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2.070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15.8300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18.991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948907851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1999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0.6030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1.0910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2.070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16.1700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19.331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1837256349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0.6030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1.0910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2.450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16.5800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20.121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63229558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0.6030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1.0910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2.450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16.9900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20.531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589270249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0.6030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0.146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1.0910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2.840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18.1100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22.041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4150532790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0.6030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1.0910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2.840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19.7200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23.651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666169577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1.5270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2.840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19.7200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24.087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3081425059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1.5270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2.890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21.2700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25.687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857409969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0.146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1.5270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2.890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21.7600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26.177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3984407696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1.5120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2.840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22.4500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26.802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028702022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0.101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1.5120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2.695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23.3300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27.537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3281839390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1.5120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2.695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24.2400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28.447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1646550823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1.5120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2.695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25.5800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29.787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3170529330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1.5120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2.695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26.3200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30.527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4230505776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0.241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1.5120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3.152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26.8300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31.494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154548427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0.265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1.5120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3.152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27.3300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31.994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400293284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0.101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1.5920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3.152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27.9000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32.644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1024863038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0.241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1.7670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3.152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27.9000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32.819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175432145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1.7670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3.459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28.7400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33.966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379169393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1.7670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3.459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0.39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29.4585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35.0745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1305012364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1.7670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3.459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0.39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30.0431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35.6591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4007995517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2019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2.0870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3.459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0.39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30.3781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36.3141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330870422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2020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0.9050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2.0870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3.459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0.39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30.8534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36.7894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350636712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2021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1.1255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0.345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0.276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0.241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2.3075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3.632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0.39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>
                          <a:effectLst/>
                        </a:rPr>
                        <a:t>31.2645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effectLst/>
                        </a:rPr>
                        <a:t>37.594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110882126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Fire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Emer Svs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2121614455"/>
                  </a:ext>
                </a:extLst>
              </a:tr>
              <a:tr h="169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2022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1.2855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0.3558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0.345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0.276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0.0842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0.241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2.5875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3.923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0.39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31.6522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38.5527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5" marR="8675" marT="8675" marB="0" anchor="b"/>
                </a:tc>
                <a:extLst>
                  <a:ext uri="{0D108BD9-81ED-4DB2-BD59-A6C34878D82A}">
                    <a16:rowId xmlns:a16="http://schemas.microsoft.com/office/drawing/2014/main" val="187231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81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A4FDE-3751-043D-0938-35AB9F7C3E03}"/>
              </a:ext>
            </a:extLst>
          </p:cNvPr>
          <p:cNvSpPr txBox="1"/>
          <p:nvPr/>
        </p:nvSpPr>
        <p:spPr>
          <a:xfrm>
            <a:off x="2558643" y="158819"/>
            <a:ext cx="707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LOWER PROVIDENCE TOWNSHIP 2023 BUDGET</a:t>
            </a:r>
          </a:p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Debt Payment Schedule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0F3553-A52E-CF20-8C4E-E7BAD3920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07" t="-4380" r="-1215" b="-5379"/>
          <a:stretch/>
        </p:blipFill>
        <p:spPr>
          <a:xfrm>
            <a:off x="0" y="1535185"/>
            <a:ext cx="12192000" cy="397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671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D7C58-F660-9DC6-A30C-6BF8757B4CAC}"/>
              </a:ext>
            </a:extLst>
          </p:cNvPr>
          <p:cNvSpPr txBox="1"/>
          <p:nvPr/>
        </p:nvSpPr>
        <p:spPr>
          <a:xfrm>
            <a:off x="2411835" y="96273"/>
            <a:ext cx="7368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LOWER PROVIDENCE TOWNSHIP 2023 BUDGET</a:t>
            </a:r>
          </a:p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Debt Payment Schedule - Totals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800208-4016-D9D6-794A-40FC93CC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723" y="969215"/>
            <a:ext cx="800002" cy="56816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5BC999-7CAA-3A97-5289-9F7B031451B5}"/>
              </a:ext>
            </a:extLst>
          </p:cNvPr>
          <p:cNvSpPr/>
          <p:nvPr/>
        </p:nvSpPr>
        <p:spPr>
          <a:xfrm>
            <a:off x="7633982" y="5394121"/>
            <a:ext cx="1252735" cy="9731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CC0FDD-DA3A-51F8-2693-38AA93B4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725" y="969215"/>
            <a:ext cx="4848992" cy="56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2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7DE3A9-C256-268E-E860-7DA74DAC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03553"/>
            <a:ext cx="12192000" cy="8334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1800" b="1" i="1" dirty="0">
                <a:solidFill>
                  <a:srgbClr val="C00000"/>
                </a:solidFill>
              </a:rPr>
              <a:t>Figures based on no change to current Debt Service millage and no new debt through 2026, resulting in a year end fund balance of approximately $1.2M. Debt Service fund balance must remain in Fund 20 and can only be used to pay for borrowing (loans, bonds, equipment financing, etc.). It CANNOT be transferred into other funds.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11A47F-D6AB-2BEA-D3A1-86ED458C88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773339"/>
              </p:ext>
            </p:extLst>
          </p:nvPr>
        </p:nvGraphicFramePr>
        <p:xfrm>
          <a:off x="1713334" y="486260"/>
          <a:ext cx="8765331" cy="542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9BCC51-ABD4-C82A-256A-89F9B862BE97}"/>
              </a:ext>
            </a:extLst>
          </p:cNvPr>
          <p:cNvSpPr txBox="1"/>
          <p:nvPr/>
        </p:nvSpPr>
        <p:spPr>
          <a:xfrm>
            <a:off x="2168553" y="24595"/>
            <a:ext cx="785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LOWER PROVIDENCE TOWNSHIP 2023 BUDGET</a:t>
            </a:r>
          </a:p>
        </p:txBody>
      </p:sp>
    </p:spTree>
    <p:extLst>
      <p:ext uri="{BB962C8B-B14F-4D97-AF65-F5344CB8AC3E}">
        <p14:creationId xmlns:p14="http://schemas.microsoft.com/office/powerpoint/2010/main" val="302039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803AB-A3EE-1E83-CE0C-70DBAE2E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301833-C7D7-F842-19AA-1AD8BD78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28" y="61826"/>
            <a:ext cx="8785225" cy="860963"/>
          </a:xfrm>
        </p:spPr>
        <p:txBody>
          <a:bodyPr>
            <a:noAutofit/>
          </a:bodyPr>
          <a:lstStyle/>
          <a:p>
            <a:r>
              <a:rPr lang="en-US" sz="2400" b="1" dirty="0"/>
              <a:t>Lower Providence Township 2023 Budget</a:t>
            </a:r>
            <a:br>
              <a:rPr lang="en-US" sz="2400" dirty="0"/>
            </a:br>
            <a:r>
              <a:rPr lang="en-US" sz="2400" dirty="0"/>
              <a:t>Tax Increase Options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B6D98C-7BC6-8DF8-0CF4-ADEDFFAE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96205"/>
              </p:ext>
            </p:extLst>
          </p:nvPr>
        </p:nvGraphicFramePr>
        <p:xfrm>
          <a:off x="2080470" y="880321"/>
          <a:ext cx="9330508" cy="586468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793208">
                  <a:extLst>
                    <a:ext uri="{9D8B030D-6E8A-4147-A177-3AD203B41FA5}">
                      <a16:colId xmlns:a16="http://schemas.microsoft.com/office/drawing/2014/main" val="370801901"/>
                    </a:ext>
                  </a:extLst>
                </a:gridCol>
                <a:gridCol w="1634325">
                  <a:extLst>
                    <a:ext uri="{9D8B030D-6E8A-4147-A177-3AD203B41FA5}">
                      <a16:colId xmlns:a16="http://schemas.microsoft.com/office/drawing/2014/main" val="2286846698"/>
                    </a:ext>
                  </a:extLst>
                </a:gridCol>
                <a:gridCol w="1634325">
                  <a:extLst>
                    <a:ext uri="{9D8B030D-6E8A-4147-A177-3AD203B41FA5}">
                      <a16:colId xmlns:a16="http://schemas.microsoft.com/office/drawing/2014/main" val="3418868697"/>
                    </a:ext>
                  </a:extLst>
                </a:gridCol>
                <a:gridCol w="1634325">
                  <a:extLst>
                    <a:ext uri="{9D8B030D-6E8A-4147-A177-3AD203B41FA5}">
                      <a16:colId xmlns:a16="http://schemas.microsoft.com/office/drawing/2014/main" val="1760936224"/>
                    </a:ext>
                  </a:extLst>
                </a:gridCol>
                <a:gridCol w="1634325">
                  <a:extLst>
                    <a:ext uri="{9D8B030D-6E8A-4147-A177-3AD203B41FA5}">
                      <a16:colId xmlns:a16="http://schemas.microsoft.com/office/drawing/2014/main" val="1760600579"/>
                    </a:ext>
                  </a:extLst>
                </a:gridCol>
              </a:tblGrid>
              <a:tr h="20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 Tax Increase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71715"/>
                  </a:ext>
                </a:extLst>
              </a:tr>
              <a:tr h="261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General Fund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Fire/EMS Fund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Debt Service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00250"/>
                  </a:ext>
                </a:extLst>
              </a:tr>
              <a:tr h="2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6226656"/>
                  </a:ext>
                </a:extLst>
              </a:tr>
              <a:tr h="195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Amount Increase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437684"/>
                  </a:ext>
                </a:extLst>
              </a:tr>
              <a:tr h="2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Average Annual Tax Increase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8368"/>
                  </a:ext>
                </a:extLst>
              </a:tr>
              <a:tr h="2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Remaining Deficit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-$1,191,685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-$1,191,685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9299129"/>
                  </a:ext>
                </a:extLst>
              </a:tr>
              <a:tr h="20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4104821"/>
                  </a:ext>
                </a:extLst>
              </a:tr>
              <a:tr h="20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Increase EMS Tax to Max, No Other Changes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95625"/>
                  </a:ext>
                </a:extLst>
              </a:tr>
              <a:tr h="261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General Fund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Fire/EMS Fund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Debt Service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53185"/>
                  </a:ext>
                </a:extLst>
              </a:tr>
              <a:tr h="213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0.06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0.06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851891"/>
                  </a:ext>
                </a:extLst>
              </a:tr>
              <a:tr h="213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Amount Increase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$96,981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$96,981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9919728"/>
                  </a:ext>
                </a:extLst>
              </a:tr>
              <a:tr h="213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Average Annual Tax Increase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$0.00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$10.13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$10.13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34721"/>
                  </a:ext>
                </a:extLst>
              </a:tr>
              <a:tr h="213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Remaining Deficit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-$1,094,704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-$1,094,704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02922962"/>
                  </a:ext>
                </a:extLst>
              </a:tr>
              <a:tr h="20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7307311"/>
                  </a:ext>
                </a:extLst>
              </a:tr>
              <a:tr h="308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Increase EMS Tax to Max, Increase GF to Cover Remaining Deficit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45160"/>
                  </a:ext>
                </a:extLst>
              </a:tr>
              <a:tr h="20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General Fund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Fire/EMS Fund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Debt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475474"/>
                  </a:ext>
                </a:extLst>
              </a:tr>
              <a:tr h="210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0.7373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5896498"/>
                  </a:ext>
                </a:extLst>
              </a:tr>
              <a:tr h="210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Amount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$1,094,751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$96,981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$1,191,732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728622"/>
                  </a:ext>
                </a:extLst>
              </a:tr>
              <a:tr h="210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Average Annual Tax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$114.40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$10.13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$124.53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23940"/>
                  </a:ext>
                </a:extLst>
              </a:tr>
              <a:tr h="210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Remaining Deficit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7178289"/>
                  </a:ext>
                </a:extLst>
              </a:tr>
              <a:tr h="20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88606179"/>
                  </a:ext>
                </a:extLst>
              </a:tr>
              <a:tr h="20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Increase EMS Tax to Max, Transfer Excess Debt Service to GF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4517"/>
                  </a:ext>
                </a:extLst>
              </a:tr>
              <a:tr h="261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General Fund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Fire/EMS Fund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Debt Service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884089"/>
                  </a:ext>
                </a:extLst>
              </a:tr>
              <a:tr h="20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0.0935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0.06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-0.0935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0.06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3190901"/>
                  </a:ext>
                </a:extLst>
              </a:tr>
              <a:tr h="20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Amount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$151,128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$96,981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-$151,128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$96,981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9765328"/>
                  </a:ext>
                </a:extLst>
              </a:tr>
              <a:tr h="20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Average Annual Tax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$15.79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$10.13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-$15.79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$10.13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69551"/>
                  </a:ext>
                </a:extLst>
              </a:tr>
              <a:tr h="20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Remaining Deficit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-$943,576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-$943,576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42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0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803AB-A3EE-1E83-CE0C-70DBAE2E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301833-C7D7-F842-19AA-1AD8BD78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28" y="61826"/>
            <a:ext cx="8785225" cy="860963"/>
          </a:xfrm>
        </p:spPr>
        <p:txBody>
          <a:bodyPr>
            <a:noAutofit/>
          </a:bodyPr>
          <a:lstStyle/>
          <a:p>
            <a:r>
              <a:rPr lang="en-US" sz="2400" b="1" dirty="0"/>
              <a:t>Lower Providence Township 2023 Budget</a:t>
            </a:r>
            <a:br>
              <a:rPr lang="en-US" sz="2400" dirty="0"/>
            </a:br>
            <a:r>
              <a:rPr lang="en-US" sz="2400" dirty="0"/>
              <a:t>Tax Increase Options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9EAF2-8ADD-50EE-2761-2A2B783E2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47212"/>
              </p:ext>
            </p:extLst>
          </p:nvPr>
        </p:nvGraphicFramePr>
        <p:xfrm>
          <a:off x="1921078" y="973123"/>
          <a:ext cx="9982898" cy="565131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88510">
                  <a:extLst>
                    <a:ext uri="{9D8B030D-6E8A-4147-A177-3AD203B41FA5}">
                      <a16:colId xmlns:a16="http://schemas.microsoft.com/office/drawing/2014/main" val="1323195437"/>
                    </a:ext>
                  </a:extLst>
                </a:gridCol>
                <a:gridCol w="1748597">
                  <a:extLst>
                    <a:ext uri="{9D8B030D-6E8A-4147-A177-3AD203B41FA5}">
                      <a16:colId xmlns:a16="http://schemas.microsoft.com/office/drawing/2014/main" val="2206410136"/>
                    </a:ext>
                  </a:extLst>
                </a:gridCol>
                <a:gridCol w="1748597">
                  <a:extLst>
                    <a:ext uri="{9D8B030D-6E8A-4147-A177-3AD203B41FA5}">
                      <a16:colId xmlns:a16="http://schemas.microsoft.com/office/drawing/2014/main" val="3015268976"/>
                    </a:ext>
                  </a:extLst>
                </a:gridCol>
                <a:gridCol w="1748597">
                  <a:extLst>
                    <a:ext uri="{9D8B030D-6E8A-4147-A177-3AD203B41FA5}">
                      <a16:colId xmlns:a16="http://schemas.microsoft.com/office/drawing/2014/main" val="4126519326"/>
                    </a:ext>
                  </a:extLst>
                </a:gridCol>
                <a:gridCol w="1748597">
                  <a:extLst>
                    <a:ext uri="{9D8B030D-6E8A-4147-A177-3AD203B41FA5}">
                      <a16:colId xmlns:a16="http://schemas.microsoft.com/office/drawing/2014/main" val="376831168"/>
                    </a:ext>
                  </a:extLst>
                </a:gridCol>
              </a:tblGrid>
              <a:tr h="325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Increase EMS Tax, Transfer Debt Service to GF, Increase GF to Cover Rest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6353"/>
                  </a:ext>
                </a:extLst>
              </a:tr>
              <a:tr h="186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General Fund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Fire/EMS Fund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Debt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629267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-0.0935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0.6438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51824183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Amount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$1,094,751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$96,981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-$151,128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$1,040,604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8020947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Average Annual Tax Increase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$114.40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$10.13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-$15.79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$108.74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91486"/>
                  </a:ext>
                </a:extLst>
              </a:tr>
              <a:tr h="201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Remaining Deficit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6283137"/>
                  </a:ext>
                </a:extLst>
              </a:tr>
              <a:tr h="1868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3444662"/>
                  </a:ext>
                </a:extLst>
              </a:tr>
              <a:tr h="286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F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Increase EMS Tax, Use 2022 Projected Surplus ($672,331), Increase GF to Cover Rest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578399"/>
                  </a:ext>
                </a:extLst>
              </a:tr>
              <a:tr h="186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General Fund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Fire/EMS Fund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Debt Service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98753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0.2613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0.06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0.3213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8355613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Amount Increase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$422,351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$96,981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$519,332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8901530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Average Annual Tax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$44.13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$10.13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$0.00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$54.27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6982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Remaining Deficit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-$672,353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-$672,353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94692603"/>
                  </a:ext>
                </a:extLst>
              </a:tr>
              <a:tr h="1868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53838994"/>
                  </a:ext>
                </a:extLst>
              </a:tr>
              <a:tr h="186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G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Combo of Options E&amp;F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24665"/>
                  </a:ext>
                </a:extLst>
              </a:tr>
              <a:tr h="186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General Fund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Fire/EMS Fund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Debt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076102"/>
                  </a:ext>
                </a:extLst>
              </a:tr>
              <a:tr h="202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0.2613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-0.0935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0.2278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5299132"/>
                  </a:ext>
                </a:extLst>
              </a:tr>
              <a:tr h="202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Amount Increase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$422,351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$96,981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-$151,128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$368,204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0550299"/>
                  </a:ext>
                </a:extLst>
              </a:tr>
              <a:tr h="202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Average Annual Tax Increase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$44.13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$10.13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-$15.79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$38.48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35529"/>
                  </a:ext>
                </a:extLst>
              </a:tr>
              <a:tr h="202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Remaining Deficit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-$672,353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-$672,353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4413674"/>
                  </a:ext>
                </a:extLst>
              </a:tr>
              <a:tr h="1868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7413278"/>
                  </a:ext>
                </a:extLst>
              </a:tr>
              <a:tr h="286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Increase EMS Tax, Transfer Excess Debt Service, Increase GF to Cover Staffing ($670K)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03884"/>
                  </a:ext>
                </a:extLst>
              </a:tr>
              <a:tr h="186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General Fund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Fire/EMS Fund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Debt Service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76252"/>
                  </a:ext>
                </a:extLst>
              </a:tr>
              <a:tr h="19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Mill Rate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0.4145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0.06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-0.0935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0.381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3350177"/>
                  </a:ext>
                </a:extLst>
              </a:tr>
              <a:tr h="19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Amount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$669,976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$96,981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-$151,128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$615,828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9447080"/>
                  </a:ext>
                </a:extLst>
              </a:tr>
              <a:tr h="19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Average Annual Tax Increase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$70.01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$10.13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-$15.79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$64.35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80984"/>
                  </a:ext>
                </a:extLst>
              </a:tr>
              <a:tr h="19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Remaining Deficit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-$424,729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$0</a:t>
                      </a:r>
                      <a:endParaRPr lang="en-US" sz="12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-$424,729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7" marR="7197" marT="71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6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36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451E-2633-C502-8894-96D247A0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Lower Providence Township 2023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ABDD-4E24-0380-0C50-A9041333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699" y="1694576"/>
            <a:ext cx="9281953" cy="437603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NEXT STEPS</a:t>
            </a:r>
          </a:p>
          <a:p>
            <a:pPr lvl="1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Third Budget Workshop (if necessary) possible dates:</a:t>
            </a:r>
          </a:p>
          <a:p>
            <a:pPr lvl="2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Thursday, October 20 (before BOS meeting) – 4:30 PM start time?</a:t>
            </a:r>
          </a:p>
          <a:p>
            <a:pPr lvl="2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Tuesday, October 25</a:t>
            </a:r>
          </a:p>
          <a:p>
            <a:pPr lvl="2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Tuesday, November 1</a:t>
            </a:r>
          </a:p>
          <a:p>
            <a:pPr lvl="2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Thursday, November 3 (before BOS meeting)</a:t>
            </a:r>
          </a:p>
          <a:p>
            <a:pPr lvl="1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Tentative budget approval and authorization to advertise November 3, 2022</a:t>
            </a:r>
          </a:p>
          <a:p>
            <a:pPr lvl="1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Advertise proposed budget for inspection (20 days) by November 7, 2022 </a:t>
            </a:r>
          </a:p>
          <a:p>
            <a:pPr lvl="1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Limits on changes once advertised.</a:t>
            </a:r>
          </a:p>
          <a:p>
            <a:pPr lvl="1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Consider for adoption December 1, 2022 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E2241-7C58-3474-0FDC-95E1893E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7198C2-D745-C2F5-2BC4-0FD23314A3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7910" y="1053053"/>
            <a:ext cx="9419924" cy="6006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75C7D9-F2E9-78D5-004A-1D7E9ABEF22E}"/>
              </a:ext>
            </a:extLst>
          </p:cNvPr>
          <p:cNvSpPr txBox="1"/>
          <p:nvPr/>
        </p:nvSpPr>
        <p:spPr>
          <a:xfrm>
            <a:off x="1819656" y="327506"/>
            <a:ext cx="580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Meeting Agenda/Guide</a:t>
            </a:r>
          </a:p>
        </p:txBody>
      </p:sp>
    </p:spTree>
    <p:extLst>
      <p:ext uri="{BB962C8B-B14F-4D97-AF65-F5344CB8AC3E}">
        <p14:creationId xmlns:p14="http://schemas.microsoft.com/office/powerpoint/2010/main" val="95138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8E64-1E88-DFEC-3FDD-DFBA5B4D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968725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Fire Dept. 2023 Budget Request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30A2E-258B-7CBF-1C91-348E6C3A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25" y="1071097"/>
            <a:ext cx="8773749" cy="542048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8759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B649-21DA-769A-0D7A-85A1BAAE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44"/>
            <a:ext cx="10515600" cy="717055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Fire Dept. 15-Year Plan (page 1)</a:t>
            </a:r>
          </a:p>
        </p:txBody>
      </p:sp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FE5FF49-AA0E-AFF3-73EF-5FE75590D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2811"/>
          <a:stretch/>
        </p:blipFill>
        <p:spPr>
          <a:xfrm>
            <a:off x="1942218" y="721452"/>
            <a:ext cx="8307564" cy="6073427"/>
          </a:xfrm>
        </p:spPr>
      </p:pic>
    </p:spTree>
    <p:extLst>
      <p:ext uri="{BB962C8B-B14F-4D97-AF65-F5344CB8AC3E}">
        <p14:creationId xmlns:p14="http://schemas.microsoft.com/office/powerpoint/2010/main" val="186559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7718462-DCE6-BF66-C543-05279CD78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 b="20304"/>
          <a:stretch/>
        </p:blipFill>
        <p:spPr>
          <a:xfrm>
            <a:off x="1391764" y="914400"/>
            <a:ext cx="9408471" cy="566256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AFC768-A727-F80C-AEC6-6A308A1BC4C6}"/>
              </a:ext>
            </a:extLst>
          </p:cNvPr>
          <p:cNvSpPr txBox="1">
            <a:spLocks/>
          </p:cNvSpPr>
          <p:nvPr/>
        </p:nvSpPr>
        <p:spPr>
          <a:xfrm>
            <a:off x="838200" y="121844"/>
            <a:ext cx="10515600" cy="717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Fire Dept. 15-Year Plan (page 2)</a:t>
            </a:r>
          </a:p>
        </p:txBody>
      </p:sp>
    </p:spTree>
    <p:extLst>
      <p:ext uri="{BB962C8B-B14F-4D97-AF65-F5344CB8AC3E}">
        <p14:creationId xmlns:p14="http://schemas.microsoft.com/office/powerpoint/2010/main" val="342127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8E64-1E88-DFEC-3FDD-DFBA5B4D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968725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LPEMS 2023 Budget Request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7938B-CA4C-71CD-CD11-365BF3BF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4" y="1865012"/>
            <a:ext cx="11643919" cy="235490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0430B5-36B5-2DC0-5D09-B2E7B883406E}"/>
              </a:ext>
            </a:extLst>
          </p:cNvPr>
          <p:cNvSpPr txBox="1"/>
          <p:nvPr/>
        </p:nvSpPr>
        <p:spPr>
          <a:xfrm>
            <a:off x="1753299" y="5036302"/>
            <a:ext cx="9957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The budget as currently presented does NOT include increases to EMS funding or any ARPA allocation for EMS. </a:t>
            </a:r>
          </a:p>
        </p:txBody>
      </p:sp>
    </p:spTree>
    <p:extLst>
      <p:ext uri="{BB962C8B-B14F-4D97-AF65-F5344CB8AC3E}">
        <p14:creationId xmlns:p14="http://schemas.microsoft.com/office/powerpoint/2010/main" val="157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23D6-8719-062C-331B-F4AF80BC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02" y="179493"/>
            <a:ext cx="8785599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Lower Providence Township 2023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Operating Budget Review/Revisions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B2EA-53BF-70F2-DE06-DAA696E4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771" y="2066488"/>
            <a:ext cx="9112754" cy="4334312"/>
          </a:xfrm>
        </p:spPr>
        <p:txBody>
          <a:bodyPr>
            <a:normAutofit/>
          </a:bodyPr>
          <a:lstStyle/>
          <a:p>
            <a:r>
              <a:rPr lang="en-US" sz="2800" b="1" dirty="0"/>
              <a:t>BOS questions/discussion</a:t>
            </a:r>
          </a:p>
          <a:p>
            <a:pPr lvl="1"/>
            <a:r>
              <a:rPr lang="en-US" sz="2400" b="1" dirty="0"/>
              <a:t>Staffing changes</a:t>
            </a:r>
          </a:p>
          <a:p>
            <a:pPr lvl="1"/>
            <a:r>
              <a:rPr lang="en-US" sz="2400" b="1" dirty="0"/>
              <a:t>Benefits Update – Healthcare renewals approximately $40,000 LESS than projected</a:t>
            </a:r>
          </a:p>
          <a:p>
            <a:pPr lvl="1"/>
            <a:r>
              <a:rPr lang="en-US" sz="2400" b="1" dirty="0"/>
              <a:t>Fee schedule changes (business licenses, plumbing permits, Park &amp; Rec fees)</a:t>
            </a:r>
          </a:p>
          <a:p>
            <a:pPr lvl="1"/>
            <a:r>
              <a:rPr lang="en-US" sz="2400" b="1" dirty="0"/>
              <a:t>Other operational increases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55311-93E0-2F8B-089E-3BAAF823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395-400D-479F-BF11-3F5B8B4527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A4FDE-3751-043D-0938-35AB9F7C3E03}"/>
              </a:ext>
            </a:extLst>
          </p:cNvPr>
          <p:cNvSpPr txBox="1"/>
          <p:nvPr/>
        </p:nvSpPr>
        <p:spPr>
          <a:xfrm>
            <a:off x="1637292" y="0"/>
            <a:ext cx="8917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LOWER PROVIDENCE TOWNSHIP 2023 BUDGET</a:t>
            </a:r>
          </a:p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Proposed Staff Changes Budget Impact</a:t>
            </a: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Does not include wage/salary increases for current employees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0FB21-D190-2C60-FDE5-D241709A5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42"/>
          <a:stretch/>
        </p:blipFill>
        <p:spPr>
          <a:xfrm>
            <a:off x="214300" y="1094307"/>
            <a:ext cx="11763399" cy="573852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9813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129E-AC9F-3698-F05C-260FD4FD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408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2023 Capital Budget Requests (Prioritized)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DAE52-B314-FB4E-87DC-04B4D717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536" y="768096"/>
            <a:ext cx="5294376" cy="4462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2CE99-4F79-40F7-1B9D-D2160FA2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768096"/>
            <a:ext cx="5294376" cy="600760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733041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1553</Words>
  <Application>Microsoft Office PowerPoint</Application>
  <PresentationFormat>Widescreen</PresentationFormat>
  <Paragraphs>661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Wisp</vt:lpstr>
      <vt:lpstr>2023 Budget Review  Budget Workshop #2:  October 13, 2022</vt:lpstr>
      <vt:lpstr>PowerPoint Presentation</vt:lpstr>
      <vt:lpstr>Fire Dept. 2023 Budget Request</vt:lpstr>
      <vt:lpstr>Fire Dept. 15-Year Plan (page 1)</vt:lpstr>
      <vt:lpstr>PowerPoint Presentation</vt:lpstr>
      <vt:lpstr>LPEMS 2023 Budget Request</vt:lpstr>
      <vt:lpstr>Lower Providence Township 2023 Budget  Operating Budget Review/Revisions</vt:lpstr>
      <vt:lpstr>PowerPoint Presentation</vt:lpstr>
      <vt:lpstr>2023 Capital Budget Requests (Prioritized)</vt:lpstr>
      <vt:lpstr>PowerPoint Presentation</vt:lpstr>
      <vt:lpstr>Lower Providence Township 2023 Budget Deficit Reduction Options </vt:lpstr>
      <vt:lpstr>Lower Providence Township 2023 Budget FUND BALANCE SUMMARY </vt:lpstr>
      <vt:lpstr>PowerPoint Presentation</vt:lpstr>
      <vt:lpstr>PowerPoint Presentation</vt:lpstr>
      <vt:lpstr>PowerPoint Presentation</vt:lpstr>
      <vt:lpstr>PowerPoint Presentation</vt:lpstr>
      <vt:lpstr>Lower Providence Township 2023 Budget Tax Increase Options </vt:lpstr>
      <vt:lpstr>Lower Providence Township 2023 Budget Tax Increase Options </vt:lpstr>
      <vt:lpstr>Lower Providence Township 2023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EJ Mentry</dc:creator>
  <cp:lastModifiedBy>EJ Mentry</cp:lastModifiedBy>
  <cp:revision>9</cp:revision>
  <cp:lastPrinted>2022-10-07T16:24:55Z</cp:lastPrinted>
  <dcterms:created xsi:type="dcterms:W3CDTF">2022-10-07T13:32:07Z</dcterms:created>
  <dcterms:modified xsi:type="dcterms:W3CDTF">2022-10-13T19:39:11Z</dcterms:modified>
</cp:coreProperties>
</file>