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notesMasterIdLst>
    <p:notesMasterId r:id="rId39"/>
  </p:notesMasterIdLst>
  <p:handoutMasterIdLst>
    <p:handoutMasterId r:id="rId40"/>
  </p:handoutMasterIdLst>
  <p:sldIdLst>
    <p:sldId id="256" r:id="rId2"/>
    <p:sldId id="400" r:id="rId3"/>
    <p:sldId id="402" r:id="rId4"/>
    <p:sldId id="401" r:id="rId5"/>
    <p:sldId id="398" r:id="rId6"/>
    <p:sldId id="399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385" r:id="rId15"/>
    <p:sldId id="411" r:id="rId16"/>
    <p:sldId id="410" r:id="rId17"/>
    <p:sldId id="387" r:id="rId18"/>
    <p:sldId id="362" r:id="rId19"/>
    <p:sldId id="412" r:id="rId20"/>
    <p:sldId id="352" r:id="rId21"/>
    <p:sldId id="373" r:id="rId22"/>
    <p:sldId id="370" r:id="rId23"/>
    <p:sldId id="294" r:id="rId24"/>
    <p:sldId id="413" r:id="rId25"/>
    <p:sldId id="375" r:id="rId26"/>
    <p:sldId id="372" r:id="rId27"/>
    <p:sldId id="378" r:id="rId28"/>
    <p:sldId id="414" r:id="rId29"/>
    <p:sldId id="415" r:id="rId30"/>
    <p:sldId id="416" r:id="rId31"/>
    <p:sldId id="417" r:id="rId32"/>
    <p:sldId id="395" r:id="rId33"/>
    <p:sldId id="397" r:id="rId34"/>
    <p:sldId id="391" r:id="rId35"/>
    <p:sldId id="393" r:id="rId36"/>
    <p:sldId id="382" r:id="rId37"/>
    <p:sldId id="322" r:id="rId3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04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5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1B7216-0597-4294-80A2-AEF2C3127F20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84DE30-6770-4C54-B912-962014CC47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125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EDBB12-B354-4629-891C-5E1FB8B709FD}" type="datetimeFigureOut">
              <a:rPr lang="en-US" smtClean="0"/>
              <a:t>9/28/2022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9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A440A7C-696F-446F-9BD0-BEB891C976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14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Based on budget as presented, with everything in it, and utilizing NONE of the Fund Balance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440A7C-696F-446F-9BD0-BEB891C976ED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10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0AB4F-6044-4506-B441-DF5FDAC096ED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0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79235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13432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93314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1359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5848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C2423-8778-4FDF-8652-3D6807C768B0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9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CDDF-F8BA-47F9-8CBB-4EB837135819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328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91012-91EC-484A-9055-6BA58697EA1B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35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8CF5E-E946-4F7F-BCA5-35005DF6BAB8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1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07125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9591A-1DED-4333-A5BC-C70D0050678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62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EE3D-2EF5-4FF1-B0B3-C20CEDF1EAB5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8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F026-22EA-49F9-A74B-A6483A90892F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31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A659-8459-488A-BCA9-6CECAC534B5B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948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CB8DD-D098-4B5B-B5F7-710D18826E67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9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761F1-37B3-4184-BDBC-DCD0211E6E1A}" type="datetime1">
              <a:rPr lang="en-US" smtClean="0"/>
              <a:t>9/28/2022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EAE2395-400D-479F-BF11-3F5B8B4527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565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  <p:sldLayoutId id="2147483821" r:id="rId12"/>
    <p:sldLayoutId id="2147483822" r:id="rId13"/>
    <p:sldLayoutId id="2147483823" r:id="rId14"/>
    <p:sldLayoutId id="2147483824" r:id="rId15"/>
    <p:sldLayoutId id="214748382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2514601"/>
            <a:ext cx="7239000" cy="3047999"/>
          </a:xfrm>
        </p:spPr>
        <p:txBody>
          <a:bodyPr>
            <a:normAutofit/>
          </a:bodyPr>
          <a:lstStyle/>
          <a:p>
            <a:r>
              <a:rPr lang="en-US" dirty="0"/>
              <a:t>2023 Budget Review</a:t>
            </a:r>
            <a:br>
              <a:rPr lang="en-US" dirty="0"/>
            </a:br>
            <a:br>
              <a:rPr lang="en-US" dirty="0"/>
            </a:br>
            <a:r>
              <a:rPr lang="en-US" sz="3100" i="1" dirty="0"/>
              <a:t>Budget Workshop #1: </a:t>
            </a:r>
            <a:br>
              <a:rPr lang="en-US" sz="3100" i="1" dirty="0"/>
            </a:br>
            <a:r>
              <a:rPr lang="en-US" sz="3100" i="1" dirty="0"/>
              <a:t>September 28, 2022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019801"/>
            <a:ext cx="1161826" cy="595488"/>
          </a:xfrm>
        </p:spPr>
        <p:txBody>
          <a:bodyPr/>
          <a:lstStyle/>
          <a:p>
            <a:r>
              <a:rPr lang="en-US" sz="3200" dirty="0"/>
              <a:t>1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912" y="685800"/>
            <a:ext cx="216217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384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6629400" cy="4495800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Fire Marshall/Emergency Management</a:t>
            </a:r>
          </a:p>
          <a:p>
            <a:pPr lvl="1"/>
            <a:r>
              <a:rPr lang="en-US" sz="2400" b="1" dirty="0"/>
              <a:t>2023 Budget Increase = $12,040</a:t>
            </a:r>
          </a:p>
          <a:p>
            <a:pPr lvl="1"/>
            <a:r>
              <a:rPr lang="en-US" sz="2400" dirty="0"/>
              <a:t>CURRENT: 1 FTE (Fire Marshall/EMC)</a:t>
            </a:r>
          </a:p>
          <a:p>
            <a:pPr lvl="2"/>
            <a:endParaRPr lang="en-US" sz="2000" dirty="0"/>
          </a:p>
          <a:p>
            <a:pPr lvl="1"/>
            <a:r>
              <a:rPr lang="en-US" sz="2400" b="1" u="sng" dirty="0"/>
              <a:t>2023 Changes</a:t>
            </a:r>
          </a:p>
          <a:p>
            <a:pPr lvl="2"/>
            <a:r>
              <a:rPr lang="en-US" sz="2000" dirty="0"/>
              <a:t>Addition of contracted Deputy Fire Marshall position = $10,000 stipend (no benefits)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471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6629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2400" b="1" u="sng" dirty="0"/>
              <a:t>Parks &amp; Recreation</a:t>
            </a:r>
          </a:p>
          <a:p>
            <a:pPr lvl="1"/>
            <a:r>
              <a:rPr lang="en-US" sz="2000" b="1" dirty="0"/>
              <a:t>2023 Budget Increase = $82,705 </a:t>
            </a:r>
            <a:r>
              <a:rPr lang="en-US" sz="2000" i="1" dirty="0"/>
              <a:t>(does NOT include summer camp staff)</a:t>
            </a:r>
            <a:endParaRPr lang="en-US" sz="2000" b="1" dirty="0"/>
          </a:p>
          <a:p>
            <a:pPr lvl="1"/>
            <a:r>
              <a:rPr lang="en-US" sz="2000" dirty="0"/>
              <a:t>CURRENT: 3 FTE plus Intern</a:t>
            </a:r>
          </a:p>
          <a:p>
            <a:pPr lvl="2"/>
            <a:r>
              <a:rPr lang="en-US" sz="1800" dirty="0"/>
              <a:t>P&amp;R Director, Superintendent, Assistant (partial Admin. staff as well), and PT intern (hired September 2022)</a:t>
            </a:r>
          </a:p>
          <a:p>
            <a:pPr lvl="2"/>
            <a:endParaRPr lang="en-US" sz="1800" dirty="0"/>
          </a:p>
          <a:p>
            <a:pPr lvl="1"/>
            <a:r>
              <a:rPr lang="en-US" sz="2000" b="1" u="sng" dirty="0"/>
              <a:t>2023 Changes</a:t>
            </a:r>
          </a:p>
          <a:p>
            <a:pPr lvl="2"/>
            <a:r>
              <a:rPr lang="en-US" sz="1800" b="1" dirty="0"/>
              <a:t>Addition of FT Parks &amp; Rec Coordinator</a:t>
            </a:r>
          </a:p>
          <a:p>
            <a:pPr lvl="2"/>
            <a:endParaRPr lang="en-US" sz="1800" b="1" dirty="0"/>
          </a:p>
          <a:p>
            <a:pPr lvl="1"/>
            <a:r>
              <a:rPr lang="en-US" sz="2000" b="1" dirty="0"/>
              <a:t>NET Addition of 1.0 FTE</a:t>
            </a:r>
          </a:p>
          <a:p>
            <a:pPr lvl="2"/>
            <a:r>
              <a:rPr lang="en-US" sz="1800" i="1" dirty="0"/>
              <a:t>Does not include Summer Camp staffing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372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206" y="1371600"/>
            <a:ext cx="7895393" cy="486229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u="sng" dirty="0"/>
              <a:t>Police Department</a:t>
            </a:r>
          </a:p>
          <a:p>
            <a:pPr lvl="1"/>
            <a:r>
              <a:rPr lang="en-US" sz="2000" b="1" dirty="0"/>
              <a:t>2023 Budget Increase = $213,478</a:t>
            </a:r>
            <a:r>
              <a:rPr lang="en-US" sz="2000" dirty="0"/>
              <a:t> </a:t>
            </a:r>
          </a:p>
          <a:p>
            <a:pPr lvl="2"/>
            <a:r>
              <a:rPr lang="en-US" sz="1800" i="1" dirty="0"/>
              <a:t>$63,872 is contractual</a:t>
            </a:r>
            <a:endParaRPr lang="en-US" sz="1800" b="1" dirty="0"/>
          </a:p>
          <a:p>
            <a:pPr lvl="1"/>
            <a:r>
              <a:rPr lang="en-US" sz="2000" dirty="0"/>
              <a:t>CURRENT: Chief, Lt., 31 officers, FT Executive Assistant and Dispatcher (AFSCME), and PT admin. support</a:t>
            </a:r>
          </a:p>
          <a:p>
            <a:pPr lvl="2"/>
            <a:endParaRPr lang="en-US" sz="1800" dirty="0"/>
          </a:p>
          <a:p>
            <a:pPr lvl="1"/>
            <a:r>
              <a:rPr lang="en-US" sz="2000" b="1" u="sng" dirty="0"/>
              <a:t>2023 Changes</a:t>
            </a:r>
          </a:p>
          <a:p>
            <a:pPr lvl="2"/>
            <a:r>
              <a:rPr lang="en-US" sz="1800" b="1" dirty="0"/>
              <a:t>Addition of 1 Officer ($81,939)</a:t>
            </a:r>
          </a:p>
          <a:p>
            <a:pPr lvl="3"/>
            <a:r>
              <a:rPr lang="en-US" sz="1600" i="1" dirty="0"/>
              <a:t>Plus $4,125 for potential Corporal promotion</a:t>
            </a:r>
          </a:p>
          <a:p>
            <a:pPr lvl="2"/>
            <a:r>
              <a:rPr lang="en-US" sz="1800" b="1" dirty="0"/>
              <a:t>Addition of Social Services Liaison ($60,000)</a:t>
            </a:r>
          </a:p>
          <a:p>
            <a:pPr lvl="3"/>
            <a:r>
              <a:rPr lang="en-US" sz="1600" i="1" dirty="0"/>
              <a:t>Potential grant funding for Year 1 of this position</a:t>
            </a:r>
          </a:p>
          <a:p>
            <a:pPr lvl="2"/>
            <a:r>
              <a:rPr lang="en-US" sz="1800" b="1" dirty="0"/>
              <a:t>Half of new FT Police/Admin. Technology Specialist ($37,500)</a:t>
            </a:r>
          </a:p>
          <a:p>
            <a:pPr lvl="2"/>
            <a:endParaRPr lang="en-US" sz="1800" b="1" dirty="0"/>
          </a:p>
          <a:p>
            <a:pPr lvl="1"/>
            <a:r>
              <a:rPr lang="en-US" sz="2000" b="1" dirty="0"/>
              <a:t>NET addition of 2.5 FTE </a:t>
            </a:r>
            <a:r>
              <a:rPr lang="en-US" sz="2000" i="1" dirty="0"/>
              <a:t>(1 union, 1.5 non-union)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551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401" y="76200"/>
            <a:ext cx="6589199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Staffing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914400"/>
            <a:ext cx="7239000" cy="5486400"/>
          </a:xfrm>
        </p:spPr>
        <p:txBody>
          <a:bodyPr>
            <a:normAutofit/>
          </a:bodyPr>
          <a:lstStyle/>
          <a:p>
            <a:r>
              <a:rPr lang="en-US" b="1" u="sng" dirty="0"/>
              <a:t>2023 Budget Increase = $438,160</a:t>
            </a:r>
          </a:p>
          <a:p>
            <a:r>
              <a:rPr lang="en-US" dirty="0"/>
              <a:t>Administration: 					+1.0 FTE</a:t>
            </a:r>
          </a:p>
          <a:p>
            <a:r>
              <a:rPr lang="en-US" dirty="0"/>
              <a:t>Finance: 							+0.5 FTE</a:t>
            </a:r>
          </a:p>
          <a:p>
            <a:r>
              <a:rPr lang="en-US" dirty="0"/>
              <a:t>Public Works: 					No Change</a:t>
            </a:r>
          </a:p>
          <a:p>
            <a:r>
              <a:rPr lang="en-US" dirty="0"/>
              <a:t>Community Development:		+0.5 FTE (half of year)</a:t>
            </a:r>
          </a:p>
          <a:p>
            <a:r>
              <a:rPr lang="en-US" dirty="0"/>
              <a:t>Fire Marshall/EMC:				1 Contracted position</a:t>
            </a:r>
          </a:p>
          <a:p>
            <a:r>
              <a:rPr lang="en-US" dirty="0"/>
              <a:t>Parks &amp; Recreation:				+1.0 FTE</a:t>
            </a:r>
          </a:p>
          <a:p>
            <a:r>
              <a:rPr lang="en-US" dirty="0"/>
              <a:t>Police Department:				+2.5 FTE</a:t>
            </a:r>
          </a:p>
          <a:p>
            <a:endParaRPr lang="en-US" dirty="0"/>
          </a:p>
          <a:p>
            <a:r>
              <a:rPr lang="en-US" sz="2400" b="1" dirty="0"/>
              <a:t>TOTAL:							+5.5 FTE (half year)</a:t>
            </a:r>
          </a:p>
          <a:p>
            <a:pPr marL="0" indent="0">
              <a:buNone/>
            </a:pPr>
            <a:r>
              <a:rPr lang="en-US" sz="2400" b="1" dirty="0"/>
              <a:t>									+5.0 FTE (year end)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13</a:t>
            </a:fld>
            <a:endParaRPr lang="en-US" dirty="0"/>
          </a:p>
        </p:txBody>
      </p:sp>
      <p:pic>
        <p:nvPicPr>
          <p:cNvPr id="3074" name="Picture 2" descr="Difference Between Staffing and Recruitment - OLX People">
            <a:extLst>
              <a:ext uri="{FF2B5EF4-FFF2-40B4-BE49-F238E27FC236}">
                <a16:creationId xmlns:a16="http://schemas.microsoft.com/office/drawing/2014/main" id="{44BB4F87-DABE-78E7-D7BA-381BFDB232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35" y="5003882"/>
            <a:ext cx="3828865" cy="1701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0721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>
            <a:normAutofit/>
          </a:bodyPr>
          <a:lstStyle/>
          <a:p>
            <a:r>
              <a:rPr lang="en-US" dirty="0"/>
              <a:t>Other 2023 General Fund Expenditure Highlights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543799" cy="487680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en-US" b="1" u="sng" dirty="0"/>
              <a:t>Increases</a:t>
            </a:r>
          </a:p>
          <a:p>
            <a:r>
              <a:rPr lang="en-US" b="1" dirty="0"/>
              <a:t>Meetings/Conferences/Trainings				$13,500</a:t>
            </a:r>
          </a:p>
          <a:p>
            <a:r>
              <a:rPr lang="en-US" b="1" dirty="0"/>
              <a:t>New Legal Line Item for Ordinance Updates		$75,000*</a:t>
            </a:r>
          </a:p>
          <a:p>
            <a:r>
              <a:rPr lang="en-US" b="1" dirty="0"/>
              <a:t>Legal Services for Labor Contracts (x2)			$20,000</a:t>
            </a:r>
          </a:p>
          <a:p>
            <a:r>
              <a:rPr lang="en-US" b="1" dirty="0"/>
              <a:t>Significant Fuel Increases (gas and diesel)		$76,500</a:t>
            </a:r>
          </a:p>
          <a:p>
            <a:r>
              <a:rPr lang="en-US" b="1" dirty="0"/>
              <a:t>PW OT wages (for snow removal**)				$70,000</a:t>
            </a:r>
          </a:p>
          <a:p>
            <a:r>
              <a:rPr lang="en-US" b="1" dirty="0"/>
              <a:t>Vehicle/Equipment Repair Costs				$10,000</a:t>
            </a:r>
          </a:p>
          <a:p>
            <a:r>
              <a:rPr lang="en-US" b="1" dirty="0"/>
              <a:t>Storm Damage Repairs Budget					$75,000</a:t>
            </a:r>
          </a:p>
          <a:p>
            <a:r>
              <a:rPr lang="en-US" b="1" dirty="0"/>
              <a:t>Tree Maintenance Budget***					$15,000</a:t>
            </a:r>
          </a:p>
          <a:p>
            <a:r>
              <a:rPr lang="en-US" b="1" dirty="0"/>
              <a:t>Open Space Preservation (Movie Lots)			$5,000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*Zoning/SALDO Update, potential use of ARPA funding</a:t>
            </a:r>
          </a:p>
          <a:p>
            <a:pPr marL="0" indent="0">
              <a:buNone/>
            </a:pPr>
            <a:r>
              <a:rPr lang="en-US" i="1" dirty="0"/>
              <a:t>**Removed from Liquid Fuels Fund (35)</a:t>
            </a:r>
          </a:p>
          <a:p>
            <a:pPr marL="0" indent="0">
              <a:buNone/>
            </a:pPr>
            <a:r>
              <a:rPr lang="en-US" i="1" dirty="0"/>
              <a:t>***Tree Fund will be completely depleted either late 2022 or early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71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>
            <a:normAutofit/>
          </a:bodyPr>
          <a:lstStyle/>
          <a:p>
            <a:r>
              <a:rPr lang="en-US" dirty="0"/>
              <a:t>2023 General Fund Transfers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543799" cy="48768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u="sng" dirty="0"/>
              <a:t>Increases</a:t>
            </a:r>
          </a:p>
          <a:p>
            <a:r>
              <a:rPr lang="en-US" b="1" dirty="0"/>
              <a:t>Transfer to Capital Projects Fund (30)			$139,746</a:t>
            </a:r>
          </a:p>
          <a:p>
            <a:pPr lvl="1"/>
            <a:r>
              <a:rPr lang="en-US" i="1" dirty="0"/>
              <a:t>To cover deficit based on 2023 proposed expenditures</a:t>
            </a:r>
          </a:p>
          <a:p>
            <a:pPr lvl="1"/>
            <a:r>
              <a:rPr lang="en-US" i="1" dirty="0"/>
              <a:t>BOS should consider moving more to begin building fund balance in this fund</a:t>
            </a:r>
          </a:p>
          <a:p>
            <a:r>
              <a:rPr lang="en-US" b="1" dirty="0"/>
              <a:t>Transfer to Stormwater Fund (42)				$121,000</a:t>
            </a:r>
          </a:p>
          <a:p>
            <a:pPr lvl="1"/>
            <a:r>
              <a:rPr lang="en-US" i="1" dirty="0"/>
              <a:t>To cover deficit based on 2023 proposed expenditures (</a:t>
            </a:r>
            <a:r>
              <a:rPr lang="en-US" i="1" dirty="0" err="1"/>
              <a:t>Gunite</a:t>
            </a:r>
            <a:r>
              <a:rPr lang="en-US" i="1" dirty="0"/>
              <a:t> work and CMP pipe lining)</a:t>
            </a:r>
          </a:p>
          <a:p>
            <a:pPr lvl="1"/>
            <a:r>
              <a:rPr lang="en-US" i="1" dirty="0"/>
              <a:t>This fund has not been utilized historically. Recommending using this fund moving forward for all SWM expenses.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37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Questions/Break Time</a:t>
            </a:r>
            <a:br>
              <a:rPr lang="en-US" sz="4000" b="1" dirty="0"/>
            </a:br>
            <a:endParaRPr lang="en-US" sz="40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3108325"/>
            <a:ext cx="3200400" cy="1828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424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CE899-F3A4-4F61-BDDE-81EC9EA97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8600"/>
            <a:ext cx="7620000" cy="1280890"/>
          </a:xfrm>
        </p:spPr>
        <p:txBody>
          <a:bodyPr>
            <a:normAutofit/>
          </a:bodyPr>
          <a:lstStyle/>
          <a:p>
            <a:r>
              <a:rPr lang="en-US" b="1" dirty="0"/>
              <a:t>Fire/Emergency Services Fund 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2ABD1-1E33-4C19-BB24-8450F6437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7848599" cy="5562600"/>
          </a:xfrm>
        </p:spPr>
        <p:txBody>
          <a:bodyPr>
            <a:normAutofit/>
          </a:bodyPr>
          <a:lstStyle/>
          <a:p>
            <a:r>
              <a:rPr lang="en-US" b="1" dirty="0"/>
              <a:t>Proposed Combining with Fund 05 (2021 and prior)</a:t>
            </a:r>
          </a:p>
          <a:p>
            <a:pPr lvl="1"/>
            <a:r>
              <a:rPr lang="en-US" b="1" dirty="0"/>
              <a:t>Combined millage of 0.44 = $711,677</a:t>
            </a:r>
          </a:p>
          <a:p>
            <a:pPr lvl="1"/>
            <a:r>
              <a:rPr lang="en-US" b="1" dirty="0"/>
              <a:t>Fund requires additional $307,947 (deficit) for 2023</a:t>
            </a:r>
          </a:p>
          <a:p>
            <a:pPr lvl="1"/>
            <a:r>
              <a:rPr lang="en-US" b="1" dirty="0"/>
              <a:t>Limits on millage = 0.5 ($808,173)</a:t>
            </a:r>
          </a:p>
          <a:p>
            <a:pPr lvl="1"/>
            <a:r>
              <a:rPr lang="en-US" b="1" dirty="0"/>
              <a:t>Would require transfer from General Fund</a:t>
            </a:r>
          </a:p>
          <a:p>
            <a:r>
              <a:rPr lang="en-US" b="1" dirty="0"/>
              <a:t>Fund 03 Highlights</a:t>
            </a:r>
          </a:p>
          <a:p>
            <a:pPr lvl="1"/>
            <a:r>
              <a:rPr lang="en-US" b="1" dirty="0"/>
              <a:t>Fire Dept. Staffing Increase = $249,110</a:t>
            </a:r>
          </a:p>
          <a:p>
            <a:pPr lvl="2"/>
            <a:r>
              <a:rPr lang="en-US" i="1" dirty="0"/>
              <a:t>Addition of In-Station Staffing (ISS) program, combined with Come-From-Home (CFH) implemented in 2022</a:t>
            </a:r>
            <a:endParaRPr lang="en-US" b="1" i="1" dirty="0"/>
          </a:p>
          <a:p>
            <a:pPr lvl="1"/>
            <a:r>
              <a:rPr lang="en-US" b="1" dirty="0"/>
              <a:t>Fire Dept. Contribution Increase = $50,000</a:t>
            </a:r>
          </a:p>
          <a:p>
            <a:pPr lvl="2"/>
            <a:r>
              <a:rPr lang="en-US" i="1" dirty="0"/>
              <a:t>Both above increases consistent with 15-year plan provided to BOS in 2020</a:t>
            </a:r>
          </a:p>
          <a:p>
            <a:pPr lvl="1"/>
            <a:r>
              <a:rPr lang="en-US" b="1" dirty="0"/>
              <a:t>Continuity of Operations (TierPoint) = $20,000</a:t>
            </a:r>
          </a:p>
          <a:p>
            <a:pPr lvl="1"/>
            <a:r>
              <a:rPr lang="en-US" b="1" dirty="0"/>
              <a:t>EMS Funding is Flat = $67,000 (increase requested)</a:t>
            </a:r>
          </a:p>
          <a:p>
            <a:pPr lvl="1"/>
            <a:r>
              <a:rPr lang="en-US" dirty="0"/>
              <a:t>Still waiting on Worker’s Comp (SWIF) rate for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3A96A-6FAD-4412-81A6-C8FDE8F1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79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Library Fund 04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63001" y="1828800"/>
            <a:ext cx="6777317" cy="3733800"/>
          </a:xfrm>
        </p:spPr>
        <p:txBody>
          <a:bodyPr>
            <a:normAutofit/>
          </a:bodyPr>
          <a:lstStyle/>
          <a:p>
            <a:r>
              <a:rPr lang="en-US" sz="2000" b="1" dirty="0"/>
              <a:t>TAX CONSIDERATIONS</a:t>
            </a:r>
          </a:p>
          <a:p>
            <a:pPr lvl="1"/>
            <a:r>
              <a:rPr lang="en-US" sz="1800" b="1" dirty="0"/>
              <a:t>Millage: 0.345</a:t>
            </a:r>
          </a:p>
          <a:p>
            <a:pPr lvl="1"/>
            <a:r>
              <a:rPr lang="en-US" sz="1800" b="1" dirty="0"/>
              <a:t>Total Real Estate Tax Revenue      	$557,640</a:t>
            </a:r>
          </a:p>
          <a:p>
            <a:pPr lvl="1"/>
            <a:r>
              <a:rPr lang="en-US" sz="1800" b="1" dirty="0"/>
              <a:t>Debt Service Payment in 2022		$112,908</a:t>
            </a:r>
          </a:p>
          <a:p>
            <a:pPr lvl="1"/>
            <a:r>
              <a:rPr lang="en-US" sz="1800" b="1" dirty="0"/>
              <a:t>Contribution w/out debt service	$444,732</a:t>
            </a:r>
          </a:p>
          <a:p>
            <a:r>
              <a:rPr lang="en-US" sz="2000" b="1" dirty="0"/>
              <a:t>Fund 04 Highlights</a:t>
            </a:r>
          </a:p>
          <a:p>
            <a:pPr lvl="1"/>
            <a:r>
              <a:rPr lang="en-US" sz="1800" b="1" dirty="0"/>
              <a:t>ARPA Request for Tech Upgrades	$9,000</a:t>
            </a:r>
          </a:p>
          <a:p>
            <a:pPr lvl="1"/>
            <a:r>
              <a:rPr lang="en-US" sz="1800" b="1" dirty="0"/>
              <a:t>ARPA Request for HVAC Repairs	$11,000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21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CA83E-06F9-C25A-4705-873884233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Highway Improvement – Fund 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72E2A-09AF-D402-A612-04DDAF783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No budgeted activity for 2023</a:t>
            </a:r>
          </a:p>
          <a:p>
            <a:r>
              <a:rPr lang="en-US" sz="2400" dirty="0"/>
              <a:t>This fund reflects Transportation Impact Fees (Act 209)</a:t>
            </a:r>
          </a:p>
          <a:p>
            <a:r>
              <a:rPr lang="en-US" sz="2400" dirty="0"/>
              <a:t>Fund is utilized for Crawford/Park/Eagleville intersection project</a:t>
            </a:r>
          </a:p>
          <a:p>
            <a:pPr lvl="1"/>
            <a:r>
              <a:rPr lang="en-US" sz="2000" dirty="0"/>
              <a:t>Funds are transferred in and expended 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3F2E7-6706-68FB-AC28-E7AAFE08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17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AB9E-4F8E-EFB1-F8A1-988EC4B2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1890490"/>
          </a:xfrm>
        </p:spPr>
        <p:txBody>
          <a:bodyPr>
            <a:normAutofit/>
          </a:bodyPr>
          <a:lstStyle/>
          <a:p>
            <a:r>
              <a:rPr lang="en-US" sz="4400" b="1" dirty="0"/>
              <a:t>Technology Budget</a:t>
            </a:r>
            <a:br>
              <a:rPr lang="en-US" b="1" dirty="0"/>
            </a:br>
            <a:r>
              <a:rPr lang="en-US" sz="3200" b="1" i="1" dirty="0"/>
              <a:t>01 – Gen. Fund Operating Highlights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E4B2-B3E4-CE46-44D8-AFDE0A9BE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161" y="1447800"/>
            <a:ext cx="7725239" cy="4389603"/>
          </a:xfrm>
        </p:spPr>
        <p:txBody>
          <a:bodyPr>
            <a:normAutofit/>
          </a:bodyPr>
          <a:lstStyle/>
          <a:p>
            <a:r>
              <a:rPr lang="en-US" sz="2400" dirty="0"/>
              <a:t>Maintains Contracted AV services for BOS and ZHB meetings</a:t>
            </a:r>
          </a:p>
          <a:p>
            <a:r>
              <a:rPr lang="en-US" sz="2400" dirty="0"/>
              <a:t>Multiple across the board increases for equipment, software, email hosting, backup costs, etc.</a:t>
            </a:r>
          </a:p>
          <a:p>
            <a:r>
              <a:rPr lang="en-US" sz="2400" dirty="0"/>
              <a:t>Addition of Adobe Pro Licenses (x10)</a:t>
            </a:r>
          </a:p>
          <a:p>
            <a:r>
              <a:rPr lang="en-US" sz="2400" dirty="0"/>
              <a:t>Biggest increase/change for new Accounting/HR Software</a:t>
            </a:r>
          </a:p>
          <a:p>
            <a:pPr lvl="1"/>
            <a:r>
              <a:rPr lang="en-US" sz="2000" i="1" dirty="0"/>
              <a:t>Potential use of ARPA Funds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AAD07-FFE3-FE47-801D-0DFADCDD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</a:t>
            </a:fld>
            <a:endParaRPr lang="en-US" dirty="0"/>
          </a:p>
        </p:txBody>
      </p:sp>
      <p:pic>
        <p:nvPicPr>
          <p:cNvPr id="2050" name="Picture 2" descr="Preparing for Budget Season">
            <a:extLst>
              <a:ext uri="{FF2B5EF4-FFF2-40B4-BE49-F238E27FC236}">
                <a16:creationId xmlns:a16="http://schemas.microsoft.com/office/drawing/2014/main" id="{6F4BA3AD-5895-5AA1-0369-FC081DD37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481" y="5110162"/>
            <a:ext cx="3056319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852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453871"/>
            <a:ext cx="7024744" cy="1143000"/>
          </a:xfrm>
        </p:spPr>
        <p:txBody>
          <a:bodyPr>
            <a:normAutofit/>
          </a:bodyPr>
          <a:lstStyle/>
          <a:p>
            <a:r>
              <a:rPr lang="en-US" sz="4400" b="1" dirty="0"/>
              <a:t>Debt Service - Fund 20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6400" y="1676400"/>
            <a:ext cx="7467600" cy="5029200"/>
          </a:xfrm>
        </p:spPr>
        <p:txBody>
          <a:bodyPr>
            <a:normAutofit/>
          </a:bodyPr>
          <a:lstStyle/>
          <a:p>
            <a:r>
              <a:rPr lang="en-US" b="1" dirty="0"/>
              <a:t>Starting Fund Balance 						$141,824</a:t>
            </a:r>
          </a:p>
          <a:p>
            <a:r>
              <a:rPr lang="en-US" b="1" dirty="0"/>
              <a:t>Real Estate Taxes (</a:t>
            </a:r>
            <a:r>
              <a:rPr lang="en-US" b="1" dirty="0">
                <a:solidFill>
                  <a:schemeClr val="tx1"/>
                </a:solidFill>
              </a:rPr>
              <a:t> 0.276 </a:t>
            </a:r>
            <a:r>
              <a:rPr lang="en-US" b="1" dirty="0"/>
              <a:t>mills) </a:t>
            </a:r>
            <a:r>
              <a:rPr lang="en-US" sz="1400" b="1" dirty="0">
                <a:solidFill>
                  <a:srgbClr val="00B0F0"/>
                </a:solidFill>
              </a:rPr>
              <a:t>  </a:t>
            </a:r>
            <a:r>
              <a:rPr lang="en-US" sz="1400" b="1" dirty="0"/>
              <a:t>       			</a:t>
            </a:r>
            <a:r>
              <a:rPr lang="en-US" b="1" dirty="0"/>
              <a:t>$446,112</a:t>
            </a:r>
            <a:endParaRPr lang="en-US" b="1" strike="sngStrike" dirty="0"/>
          </a:p>
          <a:p>
            <a:pPr lvl="0">
              <a:buClr>
                <a:schemeClr val="bg2">
                  <a:lumMod val="75000"/>
                </a:schemeClr>
              </a:buClr>
            </a:pPr>
            <a:endParaRPr lang="en-US" sz="1800" b="1" dirty="0">
              <a:solidFill>
                <a:schemeClr val="tx1"/>
              </a:solidFill>
            </a:endParaRPr>
          </a:p>
          <a:p>
            <a:pPr marL="0" lvl="0" indent="0">
              <a:buClr>
                <a:schemeClr val="bg2">
                  <a:lumMod val="75000"/>
                </a:schemeClr>
              </a:buClr>
              <a:buNone/>
            </a:pPr>
            <a:r>
              <a:rPr lang="en-US" b="1" u="sng" dirty="0">
                <a:solidFill>
                  <a:schemeClr val="tx1"/>
                </a:solidFill>
              </a:rPr>
              <a:t>2023 Expenditures</a:t>
            </a:r>
          </a:p>
          <a:p>
            <a:pPr lvl="0">
              <a:buClr>
                <a:schemeClr val="bg2">
                  <a:lumMod val="75000"/>
                </a:schemeClr>
              </a:buClr>
            </a:pPr>
            <a:r>
              <a:rPr lang="en-US" sz="1800" b="1" dirty="0">
                <a:solidFill>
                  <a:schemeClr val="tx1"/>
                </a:solidFill>
              </a:rPr>
              <a:t>2008 Note (Refinanced GW Purchase) 2024        	$311,626</a:t>
            </a:r>
          </a:p>
          <a:p>
            <a:pPr lvl="0">
              <a:buClr>
                <a:schemeClr val="bg2">
                  <a:lumMod val="75000"/>
                </a:schemeClr>
              </a:buClr>
            </a:pPr>
            <a:r>
              <a:rPr lang="en-US" sz="1800" b="1" dirty="0">
                <a:solidFill>
                  <a:schemeClr val="tx1"/>
                </a:solidFill>
              </a:rPr>
              <a:t>2013 PD/Truck/Server (Loan A) 2023   	             		$18,085</a:t>
            </a:r>
          </a:p>
          <a:p>
            <a:pPr lvl="0">
              <a:buClr>
                <a:schemeClr val="bg2">
                  <a:lumMod val="75000"/>
                </a:schemeClr>
              </a:buClr>
            </a:pPr>
            <a:r>
              <a:rPr lang="en-US" sz="1800" b="1" dirty="0">
                <a:solidFill>
                  <a:schemeClr val="tx1"/>
                </a:solidFill>
              </a:rPr>
              <a:t>2013 Roads (Loan B) 2023							$56,227</a:t>
            </a:r>
          </a:p>
          <a:p>
            <a:pPr lvl="0">
              <a:buClr>
                <a:schemeClr val="bg2">
                  <a:lumMod val="75000"/>
                </a:schemeClr>
              </a:buClr>
            </a:pPr>
            <a:r>
              <a:rPr lang="en-US" sz="1800" b="1" u="sng" dirty="0">
                <a:solidFill>
                  <a:schemeClr val="tx1"/>
                </a:solidFill>
              </a:rPr>
              <a:t>2015 Note (Truck/chipper) 2025                            	$15,764</a:t>
            </a:r>
          </a:p>
          <a:p>
            <a:pPr lvl="0">
              <a:buClr>
                <a:schemeClr val="bg2">
                  <a:lumMod val="75000"/>
                </a:schemeClr>
              </a:buClr>
            </a:pPr>
            <a:r>
              <a:rPr lang="en-US" sz="1800" b="1" dirty="0">
                <a:solidFill>
                  <a:schemeClr val="tx1"/>
                </a:solidFill>
              </a:rPr>
              <a:t>TOTAL											$401,702</a:t>
            </a:r>
          </a:p>
          <a:p>
            <a:pPr marL="0" lvl="0" indent="0">
              <a:buClr>
                <a:schemeClr val="bg2">
                  <a:lumMod val="75000"/>
                </a:schemeClr>
              </a:buCl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lvl="0" indent="0">
              <a:buClr>
                <a:schemeClr val="bg2">
                  <a:lumMod val="75000"/>
                </a:schemeClr>
              </a:buClr>
              <a:buNone/>
            </a:pPr>
            <a:r>
              <a:rPr lang="en-US" b="1" i="1" dirty="0">
                <a:solidFill>
                  <a:schemeClr val="tx1"/>
                </a:solidFill>
              </a:rPr>
              <a:t>BOS should consider adjusting millage due to excess. Could also utilize this fund to pay LF loans so more LF money is available for roadwork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3513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228600"/>
            <a:ext cx="6589199" cy="1280890"/>
          </a:xfrm>
        </p:spPr>
        <p:txBody>
          <a:bodyPr>
            <a:normAutofit/>
          </a:bodyPr>
          <a:lstStyle/>
          <a:p>
            <a:r>
              <a:rPr lang="en-US" b="1" dirty="0"/>
              <a:t>Liquid Fuels Funded Loans Fund 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1676400"/>
            <a:ext cx="6591985" cy="4953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Beginning Fund Balance			           	$3,287</a:t>
            </a:r>
          </a:p>
          <a:p>
            <a:r>
              <a:rPr lang="en-US" b="1" dirty="0"/>
              <a:t>Transfer from Highway Aid Fund                	$177,815</a:t>
            </a:r>
          </a:p>
          <a:p>
            <a:r>
              <a:rPr lang="en-US" b="1" u="sng" dirty="0"/>
              <a:t>Interest					                          	$250</a:t>
            </a:r>
          </a:p>
          <a:p>
            <a:r>
              <a:rPr lang="en-US" b="1" dirty="0"/>
              <a:t>Total Revenue			                              $181,352</a:t>
            </a:r>
          </a:p>
          <a:p>
            <a:pPr marL="68580" indent="0">
              <a:buNone/>
            </a:pPr>
            <a:endParaRPr lang="en-US" b="1" dirty="0"/>
          </a:p>
          <a:p>
            <a:r>
              <a:rPr lang="en-US" b="1" dirty="0"/>
              <a:t>2014 Loan                                                         $113,657</a:t>
            </a:r>
          </a:p>
          <a:p>
            <a:pPr lvl="1"/>
            <a:r>
              <a:rPr lang="en-US" b="1" dirty="0"/>
              <a:t>2014 and 2015 Road Projects (2024)</a:t>
            </a:r>
          </a:p>
          <a:p>
            <a:r>
              <a:rPr lang="en-US" b="1" dirty="0"/>
              <a:t>2016 PIB Loan*	                                              </a:t>
            </a:r>
            <a:r>
              <a:rPr lang="en-US" b="1" u="sng" dirty="0"/>
              <a:t>$65,451</a:t>
            </a:r>
          </a:p>
          <a:p>
            <a:pPr lvl="1"/>
            <a:r>
              <a:rPr lang="en-US" b="1" dirty="0"/>
              <a:t>2016 Road Projects (2026)</a:t>
            </a:r>
          </a:p>
          <a:p>
            <a:r>
              <a:rPr lang="en-US" b="1" dirty="0"/>
              <a:t>Total Expenses                                                 $179,108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i="1" dirty="0"/>
              <a:t>*BOS could shift 2016 loan payment to Fund 20 due to excess fund balance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41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Capital Projects – Fund 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09800"/>
            <a:ext cx="7696200" cy="3508977"/>
          </a:xfrm>
        </p:spPr>
        <p:txBody>
          <a:bodyPr>
            <a:normAutofit/>
          </a:bodyPr>
          <a:lstStyle/>
          <a:p>
            <a:r>
              <a:rPr lang="en-US" sz="2400" b="1" dirty="0"/>
              <a:t>Total Expenditures						$1,371,757</a:t>
            </a:r>
          </a:p>
          <a:p>
            <a:pPr lvl="1"/>
            <a:r>
              <a:rPr lang="en-US" sz="2000" b="1" dirty="0"/>
              <a:t>Reference departmental capital budget requests </a:t>
            </a:r>
          </a:p>
          <a:p>
            <a:pPr lvl="1"/>
            <a:r>
              <a:rPr lang="en-US" sz="2000" b="1" dirty="0"/>
              <a:t>Includes Egypt Rd. GLG Project ($28,452 unfunded)</a:t>
            </a:r>
          </a:p>
          <a:p>
            <a:pPr lvl="1"/>
            <a:r>
              <a:rPr lang="en-US" sz="2000" b="1" dirty="0"/>
              <a:t>Police LPRs potentially grant-funded ($64,000)</a:t>
            </a:r>
          </a:p>
          <a:p>
            <a:endParaRPr lang="en-US" sz="2400" b="1" dirty="0"/>
          </a:p>
          <a:p>
            <a:pPr marL="68580" indent="0">
              <a:buNone/>
            </a:pPr>
            <a:r>
              <a:rPr lang="en-US" sz="2400" b="1" dirty="0"/>
              <a:t>* Funded by a $139,746 transfer from the General Fund and $690,980 transfer from ARPA Fund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42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143364"/>
            <a:ext cx="6972028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Park &amp; Recreation Operating Fund -Fund 31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47800"/>
            <a:ext cx="7543800" cy="51054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Fund Balance 							$147,341</a:t>
            </a:r>
          </a:p>
          <a:p>
            <a:r>
              <a:rPr lang="en-US" b="1" dirty="0">
                <a:solidFill>
                  <a:schemeClr val="tx1"/>
                </a:solidFill>
              </a:rPr>
              <a:t>Millage Funding (0.241 Mills)	    	    		$398,580</a:t>
            </a:r>
          </a:p>
          <a:p>
            <a:r>
              <a:rPr lang="en-US" b="1" dirty="0">
                <a:solidFill>
                  <a:schemeClr val="tx1"/>
                </a:solidFill>
              </a:rPr>
              <a:t>Recreation Fees	                                   		$455,600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Requires increases to fee schedule for camp and programs</a:t>
            </a:r>
          </a:p>
          <a:p>
            <a:r>
              <a:rPr lang="en-US" b="1" dirty="0">
                <a:solidFill>
                  <a:schemeClr val="tx1"/>
                </a:solidFill>
              </a:rPr>
              <a:t>Contributions                                             	$40,000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Trend of decreasing donations/contributions</a:t>
            </a:r>
          </a:p>
          <a:p>
            <a:pPr marL="57150" indent="0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indent="-285750"/>
            <a:r>
              <a:rPr lang="en-US" b="1" dirty="0">
                <a:solidFill>
                  <a:schemeClr val="tx1"/>
                </a:solidFill>
              </a:rPr>
              <a:t>Total Expenditures            					$1,013,032</a:t>
            </a:r>
          </a:p>
          <a:p>
            <a:pPr indent="-285750"/>
            <a:endParaRPr lang="en-US" b="1" dirty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Enough fund balance to cover 2023 deficit, but will likely require millage increase beginning in 2024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021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391400" cy="990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Park &amp; Recreation Capital - Fund 31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1447800"/>
            <a:ext cx="7543800" cy="51054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Fund Balance 							$357,695</a:t>
            </a:r>
          </a:p>
          <a:p>
            <a:r>
              <a:rPr lang="en-US" b="1" dirty="0">
                <a:solidFill>
                  <a:schemeClr val="tx1"/>
                </a:solidFill>
              </a:rPr>
              <a:t>SALDO Recreation Fees (Church Rd.) 		$26,680</a:t>
            </a:r>
          </a:p>
          <a:p>
            <a:r>
              <a:rPr lang="en-US" b="1" dirty="0">
                <a:solidFill>
                  <a:schemeClr val="tx1"/>
                </a:solidFill>
              </a:rPr>
              <a:t>Transfer from ARPA Fund					$91,922</a:t>
            </a:r>
          </a:p>
          <a:p>
            <a:pPr marL="57150" indent="0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indent="-285750"/>
            <a:r>
              <a:rPr lang="en-US" b="1" dirty="0">
                <a:solidFill>
                  <a:schemeClr val="tx1"/>
                </a:solidFill>
              </a:rPr>
              <a:t>Total Expenditures            					$156,992</a:t>
            </a:r>
          </a:p>
          <a:p>
            <a:pPr indent="-285750"/>
            <a:endParaRPr lang="en-US" b="1" dirty="0">
              <a:solidFill>
                <a:schemeClr val="tx1"/>
              </a:solidFill>
            </a:endParaRPr>
          </a:p>
          <a:p>
            <a:pPr marL="57150" indent="0">
              <a:buNone/>
            </a:pPr>
            <a:r>
              <a:rPr lang="en-US" b="1" i="1" dirty="0">
                <a:solidFill>
                  <a:schemeClr val="tx1"/>
                </a:solidFill>
              </a:rPr>
              <a:t>Enough fund balance to cover deficit if BOS prefers not to utilize ARPA funds.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61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Highway Aid Fund-Fund 35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471" y="1524000"/>
            <a:ext cx="7010400" cy="4953000"/>
          </a:xfrm>
        </p:spPr>
        <p:txBody>
          <a:bodyPr>
            <a:normAutofit/>
          </a:bodyPr>
          <a:lstStyle/>
          <a:p>
            <a:r>
              <a:rPr lang="en-US" b="1" dirty="0"/>
              <a:t>Fund Balance Forward        	    		$216,960</a:t>
            </a:r>
          </a:p>
          <a:p>
            <a:r>
              <a:rPr lang="en-US" b="1" dirty="0"/>
              <a:t>Interest					           		$3,600</a:t>
            </a:r>
          </a:p>
          <a:p>
            <a:r>
              <a:rPr lang="en-US" b="1" dirty="0"/>
              <a:t>Estimated State Funds	                      	</a:t>
            </a:r>
            <a:r>
              <a:rPr lang="en-US" b="1" u="sng" dirty="0"/>
              <a:t>$737,454</a:t>
            </a:r>
          </a:p>
          <a:p>
            <a:r>
              <a:rPr lang="en-US" b="1" dirty="0"/>
              <a:t>Total Revenue		                          	$958,014</a:t>
            </a:r>
          </a:p>
          <a:p>
            <a:endParaRPr lang="en-US" b="1" dirty="0"/>
          </a:p>
          <a:p>
            <a:r>
              <a:rPr lang="en-US" b="1" dirty="0"/>
              <a:t>Equipment Repairs                               	$8,000</a:t>
            </a:r>
          </a:p>
          <a:p>
            <a:r>
              <a:rPr lang="en-US" b="1" dirty="0"/>
              <a:t>Snow and Ice (removed OT)               	$145,000</a:t>
            </a:r>
          </a:p>
          <a:p>
            <a:r>
              <a:rPr lang="en-US" b="1" dirty="0"/>
              <a:t>Traffic and Street Lights                       	$72,000</a:t>
            </a:r>
          </a:p>
          <a:p>
            <a:r>
              <a:rPr lang="en-US" b="1" dirty="0"/>
              <a:t>Road Supplies                                          	$35,000</a:t>
            </a:r>
          </a:p>
          <a:p>
            <a:r>
              <a:rPr lang="en-US" b="1" dirty="0"/>
              <a:t>Road Paving                                            	$522,533</a:t>
            </a:r>
          </a:p>
          <a:p>
            <a:r>
              <a:rPr lang="en-US" b="1" dirty="0"/>
              <a:t>Debt Payment Transfers                       	</a:t>
            </a:r>
            <a:r>
              <a:rPr lang="en-US" b="1" u="sng" dirty="0"/>
              <a:t>$175,481</a:t>
            </a:r>
          </a:p>
          <a:p>
            <a:r>
              <a:rPr lang="en-US" b="1" dirty="0"/>
              <a:t>Total Expenses                                   	$958,014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509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81408"/>
            <a:ext cx="7024744" cy="1143000"/>
          </a:xfrm>
        </p:spPr>
        <p:txBody>
          <a:bodyPr>
            <a:normAutofit/>
          </a:bodyPr>
          <a:lstStyle/>
          <a:p>
            <a:r>
              <a:rPr lang="en-US" b="1" dirty="0"/>
              <a:t>Unrestricted Capital-Fund 39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667000"/>
            <a:ext cx="6777317" cy="3013229"/>
          </a:xfrm>
        </p:spPr>
        <p:txBody>
          <a:bodyPr>
            <a:normAutofit/>
          </a:bodyPr>
          <a:lstStyle/>
          <a:p>
            <a:r>
              <a:rPr lang="en-US" sz="3200" dirty="0"/>
              <a:t>Account has been depleted</a:t>
            </a:r>
          </a:p>
          <a:p>
            <a:r>
              <a:rPr lang="en-US" sz="3200" dirty="0"/>
              <a:t>Recommend closing account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59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Tree Fund – Fund 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Account will be completely depleted either late 2022 or early 2023</a:t>
            </a:r>
          </a:p>
          <a:p>
            <a:r>
              <a:rPr lang="en-US" sz="2800" dirty="0"/>
              <a:t>Recommend closing account</a:t>
            </a:r>
          </a:p>
          <a:p>
            <a:r>
              <a:rPr lang="en-US" sz="2800" dirty="0"/>
              <a:t>Moving forward, tree work funded through General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16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Sidewalk Fund – Fund 41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775578"/>
            <a:ext cx="6591985" cy="3777622"/>
          </a:xfrm>
        </p:spPr>
        <p:txBody>
          <a:bodyPr>
            <a:normAutofit/>
          </a:bodyPr>
          <a:lstStyle/>
          <a:p>
            <a:r>
              <a:rPr lang="en-US" sz="2800" dirty="0"/>
              <a:t>No budgeted activity in 2023</a:t>
            </a:r>
          </a:p>
          <a:p>
            <a:r>
              <a:rPr lang="en-US" sz="2800" dirty="0"/>
              <a:t>Fund Balance = $98,412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120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391400" cy="990600"/>
          </a:xfrm>
        </p:spPr>
        <p:txBody>
          <a:bodyPr>
            <a:normAutofit/>
          </a:bodyPr>
          <a:lstStyle/>
          <a:p>
            <a:r>
              <a:rPr lang="en-US" b="1" dirty="0"/>
              <a:t>Stormwater Fund - Fund 42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71600" y="2057400"/>
            <a:ext cx="7543800" cy="3962400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Fund Balance 							$17,709</a:t>
            </a:r>
          </a:p>
          <a:p>
            <a:r>
              <a:rPr lang="en-US" b="1" dirty="0">
                <a:solidFill>
                  <a:schemeClr val="tx1"/>
                </a:solidFill>
              </a:rPr>
              <a:t>Interest									$100</a:t>
            </a:r>
          </a:p>
          <a:p>
            <a:r>
              <a:rPr lang="en-US" b="1" dirty="0">
                <a:solidFill>
                  <a:schemeClr val="tx1"/>
                </a:solidFill>
              </a:rPr>
              <a:t>Transfer from General Fund				$121,000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To pay for </a:t>
            </a:r>
            <a:r>
              <a:rPr lang="en-US" i="1" dirty="0" err="1">
                <a:solidFill>
                  <a:schemeClr val="tx1"/>
                </a:solidFill>
              </a:rPr>
              <a:t>gunite</a:t>
            </a:r>
            <a:r>
              <a:rPr lang="en-US" i="1" dirty="0">
                <a:solidFill>
                  <a:schemeClr val="tx1"/>
                </a:solidFill>
              </a:rPr>
              <a:t> projects and CMP pipe lining (NEW)</a:t>
            </a:r>
          </a:p>
          <a:p>
            <a:r>
              <a:rPr lang="en-US" b="1" dirty="0">
                <a:solidFill>
                  <a:schemeClr val="tx1"/>
                </a:solidFill>
              </a:rPr>
              <a:t>Transfer from ARPA Fund					$250,000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To pay for stormwater fee implementation study</a:t>
            </a:r>
          </a:p>
          <a:p>
            <a:pPr marL="57150" indent="0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i="1" dirty="0">
              <a:solidFill>
                <a:schemeClr val="tx1"/>
              </a:solidFill>
            </a:endParaRPr>
          </a:p>
          <a:p>
            <a:pPr marL="57150" indent="0">
              <a:buNone/>
            </a:pP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347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AB9E-4F8E-EFB1-F8A1-988EC4B22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76200"/>
            <a:ext cx="7543800" cy="1890490"/>
          </a:xfrm>
        </p:spPr>
        <p:txBody>
          <a:bodyPr>
            <a:normAutofit/>
          </a:bodyPr>
          <a:lstStyle/>
          <a:p>
            <a:r>
              <a:rPr lang="en-US" sz="4400" b="1" dirty="0"/>
              <a:t>Technology Budget</a:t>
            </a:r>
            <a:br>
              <a:rPr lang="en-US" b="1" dirty="0"/>
            </a:br>
            <a:r>
              <a:rPr lang="en-US" sz="3200" b="1" i="1" dirty="0"/>
              <a:t>30 – Capital Budget Requests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FE4B2-B3E4-CE46-44D8-AFDE0A9BE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401597"/>
            <a:ext cx="7391400" cy="4389603"/>
          </a:xfrm>
          <a:noFill/>
        </p:spPr>
        <p:txBody>
          <a:bodyPr>
            <a:normAutofit/>
          </a:bodyPr>
          <a:lstStyle/>
          <a:p>
            <a:r>
              <a:rPr lang="en-US" sz="2400" dirty="0"/>
              <a:t>Staff laptop/tablet replacements (x10) = $17,400</a:t>
            </a:r>
          </a:p>
          <a:p>
            <a:r>
              <a:rPr lang="en-US" sz="2400" dirty="0"/>
              <a:t>Printer/scanner replacement (x2) = $1,600</a:t>
            </a:r>
          </a:p>
          <a:p>
            <a:r>
              <a:rPr lang="en-US" sz="2400" dirty="0"/>
              <a:t>BOS Laptops/Tablets = $10,000</a:t>
            </a:r>
          </a:p>
          <a:p>
            <a:pPr lvl="1"/>
            <a:r>
              <a:rPr lang="en-US" sz="2000" i="1" dirty="0"/>
              <a:t>For possible transition to paperless meeting packets</a:t>
            </a:r>
          </a:p>
          <a:p>
            <a:pPr lvl="1"/>
            <a:r>
              <a:rPr lang="en-US" sz="2000" i="1" dirty="0"/>
              <a:t>Agenda management software not included ($18,065 first year, $12K per year after)</a:t>
            </a:r>
          </a:p>
          <a:p>
            <a:r>
              <a:rPr lang="en-US" sz="2400" dirty="0"/>
              <a:t>Marquee Replacement = $56,000</a:t>
            </a:r>
          </a:p>
          <a:p>
            <a:pPr lvl="1"/>
            <a:r>
              <a:rPr lang="en-US" sz="2000" i="1" dirty="0"/>
              <a:t>Potential use of ARPA Funds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AAD07-FFE3-FE47-801D-0DFADCDD6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3</a:t>
            </a:fld>
            <a:endParaRPr lang="en-US" dirty="0"/>
          </a:p>
        </p:txBody>
      </p:sp>
      <p:pic>
        <p:nvPicPr>
          <p:cNvPr id="2050" name="Picture 2" descr="Preparing for Budget Season">
            <a:extLst>
              <a:ext uri="{FF2B5EF4-FFF2-40B4-BE49-F238E27FC236}">
                <a16:creationId xmlns:a16="http://schemas.microsoft.com/office/drawing/2014/main" id="{6F4BA3AD-5895-5AA1-0369-FC081DD37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5281" y="5093886"/>
            <a:ext cx="3056319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535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West End Capital Improvement Fund – Fund 43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775578"/>
            <a:ext cx="6591985" cy="3777622"/>
          </a:xfrm>
        </p:spPr>
        <p:txBody>
          <a:bodyPr>
            <a:normAutofit/>
          </a:bodyPr>
          <a:lstStyle/>
          <a:p>
            <a:r>
              <a:rPr lang="en-US" sz="2800" dirty="0"/>
              <a:t>No budgeted activity in 2023</a:t>
            </a:r>
          </a:p>
          <a:p>
            <a:r>
              <a:rPr lang="en-US" sz="2800" dirty="0"/>
              <a:t>Fund Balance = $152,368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25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American Rescue Plan Fund – Fund 44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775578"/>
            <a:ext cx="6591985" cy="3777622"/>
          </a:xfrm>
        </p:spPr>
        <p:txBody>
          <a:bodyPr>
            <a:normAutofit/>
          </a:bodyPr>
          <a:lstStyle/>
          <a:p>
            <a:r>
              <a:rPr lang="en-US" sz="2800" dirty="0"/>
              <a:t>New Fund added so General Fund is not inflated</a:t>
            </a:r>
          </a:p>
          <a:p>
            <a:r>
              <a:rPr lang="en-US" sz="2800" dirty="0"/>
              <a:t>Fund to be used to transfer to other funds for eligible BOS-approved expenditures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42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922163-F36E-D09F-F1E9-D9BE2474D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7917" y="14752"/>
            <a:ext cx="6686550" cy="67374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dirty="0"/>
              <a:t>FUND BALANCE 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94231-B11D-3556-CDF1-830424D0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8859" y="4529540"/>
            <a:ext cx="5848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3EAE2395-400D-479F-BF11-3F5B8B45272B}" type="slidenum">
              <a:rPr lang="en-US" sz="1900" smtClean="0"/>
              <a:pPr defTabSz="914400">
                <a:lnSpc>
                  <a:spcPct val="90000"/>
                </a:lnSpc>
                <a:spcAft>
                  <a:spcPts val="600"/>
                </a:spcAft>
              </a:pPr>
              <a:t>32</a:t>
            </a:fld>
            <a:endParaRPr lang="en-US" sz="190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D27C4A8-960E-C717-63E4-2DAC0FC1E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69988"/>
              </p:ext>
            </p:extLst>
          </p:nvPr>
        </p:nvGraphicFramePr>
        <p:xfrm>
          <a:off x="221363" y="776095"/>
          <a:ext cx="8701274" cy="5865357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412243">
                  <a:extLst>
                    <a:ext uri="{9D8B030D-6E8A-4147-A177-3AD203B41FA5}">
                      <a16:colId xmlns:a16="http://schemas.microsoft.com/office/drawing/2014/main" val="960529121"/>
                    </a:ext>
                  </a:extLst>
                </a:gridCol>
                <a:gridCol w="2017453">
                  <a:extLst>
                    <a:ext uri="{9D8B030D-6E8A-4147-A177-3AD203B41FA5}">
                      <a16:colId xmlns:a16="http://schemas.microsoft.com/office/drawing/2014/main" val="3052484843"/>
                    </a:ext>
                  </a:extLst>
                </a:gridCol>
                <a:gridCol w="1134253">
                  <a:extLst>
                    <a:ext uri="{9D8B030D-6E8A-4147-A177-3AD203B41FA5}">
                      <a16:colId xmlns:a16="http://schemas.microsoft.com/office/drawing/2014/main" val="1641449274"/>
                    </a:ext>
                  </a:extLst>
                </a:gridCol>
                <a:gridCol w="1320669">
                  <a:extLst>
                    <a:ext uri="{9D8B030D-6E8A-4147-A177-3AD203B41FA5}">
                      <a16:colId xmlns:a16="http://schemas.microsoft.com/office/drawing/2014/main" val="4265213334"/>
                    </a:ext>
                  </a:extLst>
                </a:gridCol>
                <a:gridCol w="1320669">
                  <a:extLst>
                    <a:ext uri="{9D8B030D-6E8A-4147-A177-3AD203B41FA5}">
                      <a16:colId xmlns:a16="http://schemas.microsoft.com/office/drawing/2014/main" val="924012456"/>
                    </a:ext>
                  </a:extLst>
                </a:gridCol>
                <a:gridCol w="1211657">
                  <a:extLst>
                    <a:ext uri="{9D8B030D-6E8A-4147-A177-3AD203B41FA5}">
                      <a16:colId xmlns:a16="http://schemas.microsoft.com/office/drawing/2014/main" val="3986078585"/>
                    </a:ext>
                  </a:extLst>
                </a:gridCol>
                <a:gridCol w="1284330">
                  <a:extLst>
                    <a:ext uri="{9D8B030D-6E8A-4147-A177-3AD203B41FA5}">
                      <a16:colId xmlns:a16="http://schemas.microsoft.com/office/drawing/2014/main" val="2421919444"/>
                    </a:ext>
                  </a:extLst>
                </a:gridCol>
              </a:tblGrid>
              <a:tr h="264418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2023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2023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831393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>
                          <a:effectLst/>
                        </a:rPr>
                        <a:t>Fund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Beginning*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Revenue**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Expenditures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Ending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 FB Change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520968"/>
                  </a:ext>
                </a:extLst>
              </a:tr>
              <a:tr h="28347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General Fund ***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5,653,122.07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12,113,662.00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12,937,296.00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4,829,488.07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(823,634.00)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463183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Emergency Services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33,970.00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925,872.00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1,267,789.00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(307,947.00)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(341,917.00)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4053216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Library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590,580.00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590,580.00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530717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Traffic Impact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2,569,147.00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2,569,147.00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694867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Debt Service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141,824.00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457,462.00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401,702.00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197,584.00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55,760.00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908093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LF Funded Loans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3,287.00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178,065.00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181,352.00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(3,287.00)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144364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Capital Projects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26,006.00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1,345,751.00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1,371,757.00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(26,006.00)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508656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P&amp;R Operating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147,341.00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897,180.00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1,013,032.00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31,489.00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(115,852.00)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9005136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P&amp;R Capital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357,695.00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121,002.00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156,992.00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321,705.00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(35,990.00)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0664134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Liquid Fuels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216,960.00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741,054.00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958,014.00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(216,960.00)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113286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Unrestricted Capital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110418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Tree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14,724.00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14,724.00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(14,724.00)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6542784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Sidewalk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98,412.00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540.00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98,952.00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540.00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936240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Stormwater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17,709.00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371,100.00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378,500.00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10,309.00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(7,400.00)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613702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West End Capital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152,368.00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840.00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-  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153,208.00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840.00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6522593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American Rescue Plan 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2,810,330.71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40,000.00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1,142,902.00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1,707,428.71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(1,102,902.00)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684571"/>
                  </a:ext>
                </a:extLst>
              </a:tr>
              <a:tr h="20109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46445573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>
                          <a:effectLst/>
                        </a:rPr>
                        <a:t>*Beginning balances based on 2022 year-end projections (as of 9/23/2022)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/>
                </a:tc>
                <a:extLst>
                  <a:ext uri="{0D108BD9-81ED-4DB2-BD59-A6C34878D82A}">
                    <a16:rowId xmlns:a16="http://schemas.microsoft.com/office/drawing/2014/main" val="3487954929"/>
                  </a:ext>
                </a:extLst>
              </a:tr>
              <a:tr h="356849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>
                          <a:effectLst/>
                        </a:rPr>
                        <a:t>**Revenues based on current millage rates with no tax changes</a:t>
                      </a:r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/>
                </a:tc>
                <a:extLst>
                  <a:ext uri="{0D108BD9-81ED-4DB2-BD59-A6C34878D82A}">
                    <a16:rowId xmlns:a16="http://schemas.microsoft.com/office/drawing/2014/main" val="2746788925"/>
                  </a:ext>
                </a:extLst>
              </a:tr>
              <a:tr h="26441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100" i="1" u="none" strike="noStrike" dirty="0">
                          <a:effectLst/>
                        </a:rPr>
                        <a:t>***Created Fund 44-ARPA Funds and moved $649,194 recognized in 2021 to the new fund.</a:t>
                      </a:r>
                      <a:endParaRPr lang="en-US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396" marR="4396" marT="4396" marB="0" anchor="b"/>
                </a:tc>
                <a:extLst>
                  <a:ext uri="{0D108BD9-81ED-4DB2-BD59-A6C34878D82A}">
                    <a16:rowId xmlns:a16="http://schemas.microsoft.com/office/drawing/2014/main" val="253616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2069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229B3-09D2-68DB-AF2E-7B585A917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152400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2022 Year End Projections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BEE4A-3E68-52F9-6D6D-C2B31C78D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066800"/>
            <a:ext cx="7086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 dirty="0"/>
              <a:t>Gen. Fund Surplus Projection = $623,342*</a:t>
            </a:r>
          </a:p>
          <a:p>
            <a:pPr lvl="1"/>
            <a:r>
              <a:rPr lang="en-US" sz="2400" dirty="0"/>
              <a:t>Main Drivers of Surplus:</a:t>
            </a:r>
          </a:p>
          <a:p>
            <a:pPr lvl="2"/>
            <a:r>
              <a:rPr lang="en-US" sz="2400" dirty="0"/>
              <a:t>Tax Assessment Appeal Resolution 	= $170,000</a:t>
            </a:r>
          </a:p>
          <a:p>
            <a:pPr lvl="2"/>
            <a:r>
              <a:rPr lang="en-US" sz="2400" dirty="0"/>
              <a:t>Real Estate Transfer Taxes 			= $125,000</a:t>
            </a:r>
          </a:p>
          <a:p>
            <a:pPr lvl="2"/>
            <a:r>
              <a:rPr lang="en-US" sz="2400" dirty="0"/>
              <a:t>Earned Income Tax 					= $500,000</a:t>
            </a:r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r>
              <a:rPr lang="en-US" sz="2400" i="1" dirty="0"/>
              <a:t>*Projections subject to change</a:t>
            </a:r>
          </a:p>
          <a:p>
            <a:pPr marL="57150" indent="0">
              <a:buNone/>
            </a:pPr>
            <a:endParaRPr lang="en-US" sz="2400" i="1" dirty="0"/>
          </a:p>
          <a:p>
            <a:pPr marL="57150" indent="0">
              <a:buNone/>
            </a:pPr>
            <a:r>
              <a:rPr lang="en-US" sz="2800" i="1" dirty="0"/>
              <a:t>BOS should consider either transferring some of this surplus into capital funds (30, 42) or utilizing to partially fill structural deficit in 2023 budget</a:t>
            </a:r>
          </a:p>
          <a:p>
            <a:pPr marL="57150" indent="0">
              <a:buNone/>
            </a:pPr>
            <a:endParaRPr lang="en-US" sz="2800" b="1" i="1" dirty="0"/>
          </a:p>
          <a:p>
            <a:pPr marL="57150" indent="0">
              <a:buNone/>
            </a:pPr>
            <a:r>
              <a:rPr lang="en-US" sz="2800" b="1" i="1" dirty="0"/>
              <a:t>2023 Proposed Budget Deficit = $1,165,551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5DD42-3760-80BC-A8DB-6BD452E75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364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922CC7D-9AB0-495B-8AEC-81B7CDEE1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01EF6D3-851E-4B24-A9CD-D38CA18A5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34C02ECD-F75C-45DF-A249-716AE4455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1648B16-4A94-4F3F-B47F-F0C334287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7B30A17-8AF2-443F-A549-420892746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899AF856-9FE0-41D3-AE38-0028650E5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0AA03574-BAE0-48F0-AFFD-7FE53A80A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E5C11F0E-3CE3-4AA3-8903-97F7B6E7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084F2D6-47B1-4245-9971-C28AB2991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5ED0731E-418A-460F-A64A-D885C733A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CA7B555A-665D-4AF0-BE1D-FD9FD5518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76639BB9-DC72-4905-B646-14612CA4C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33F5F41C-CB34-4D75-A726-A6A1468CC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4ECB3308-01BD-41F1-96DE-633B57C7EB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DF4D5-EA8B-1508-F1C9-E4B1C795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688" y="76200"/>
            <a:ext cx="6686550" cy="990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Tax Summary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4A5389E-FAF0-49F8-B7DE-5DB1D39A4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38290ECD-2C1E-41E9-B72C-8A74E6A4D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D4262E79-CD33-402B-8B11-B973D22F2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D4E66077-E4B7-4D37-AAC4-0F2BDF92F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C1CA20B0-9D1B-4696-8843-E29F303F5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8D6F844C-835B-426A-B64E-08FFD6F25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0FA43E74-9BE8-4976-92B5-EAE1CE13D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9ACB84C5-04AD-4802-B5BD-57BDC91F7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800BB42D-795C-4D34-B0C0-48C6DCAA5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F053FFBE-8DFA-4F0C-8654-84B82FF44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CF5AB1EE-3C75-41FC-BAC6-83222999D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EB7AD58-332B-4EA3-9386-08FD955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60F8A3C2-0BFB-44EE-9532-B1FE64632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AA4E6AA2-BEA6-4D9C-940A-56C57341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33">
            <a:extLst>
              <a:ext uri="{FF2B5EF4-FFF2-40B4-BE49-F238E27FC236}">
                <a16:creationId xmlns:a16="http://schemas.microsoft.com/office/drawing/2014/main" id="{ED642ED3-CFED-4142-8502-CCC199447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632BE4-DF6D-B543-FEC5-1DE7D6BEB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8859" y="4959308"/>
            <a:ext cx="5848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3EAE2395-400D-479F-BF11-3F5B8B45272B}" type="slidenum">
              <a:rPr lang="en-US" sz="1900" smtClean="0"/>
              <a:pPr defTabSz="914400">
                <a:lnSpc>
                  <a:spcPct val="90000"/>
                </a:lnSpc>
                <a:spcAft>
                  <a:spcPts val="600"/>
                </a:spcAft>
              </a:pPr>
              <a:t>34</a:t>
            </a:fld>
            <a:endParaRPr lang="en-US" sz="19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C1154D-5F37-8174-9AFA-77770E16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134308"/>
              </p:ext>
            </p:extLst>
          </p:nvPr>
        </p:nvGraphicFramePr>
        <p:xfrm>
          <a:off x="2209800" y="1143000"/>
          <a:ext cx="6248401" cy="5455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370691941"/>
                    </a:ext>
                  </a:extLst>
                </a:gridCol>
                <a:gridCol w="2133601">
                  <a:extLst>
                    <a:ext uri="{9D8B030D-6E8A-4147-A177-3AD203B41FA5}">
                      <a16:colId xmlns:a16="http://schemas.microsoft.com/office/drawing/2014/main" val="2646094014"/>
                    </a:ext>
                  </a:extLst>
                </a:gridCol>
              </a:tblGrid>
              <a:tr h="38721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9/28/22 Draft Budget Deficit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676894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01-Gen Fund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823,634.00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3638887303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03-Emergency Services Fund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$       341,917.00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3273795403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>
                          <a:effectLst/>
                        </a:rPr>
                        <a:t>TOTAL DEFICIT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$    1,165,551.00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519404729"/>
                  </a:ext>
                </a:extLst>
              </a:tr>
              <a:tr h="422187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185959657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Average Property Assessment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 $       168,899.00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3923971409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Current Tax Rate</a:t>
                      </a: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2.5875 mills</a:t>
                      </a: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2255262189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Current Tax Bill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      437.03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1682248425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1135009422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Tax Increase to Cover Deficit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0.7211 mills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816425947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Tax Increase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 $              121.79 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114180720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3839803676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New Tax Rate </a:t>
                      </a:r>
                      <a:r>
                        <a:rPr lang="en-US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(27.9% increase)</a:t>
                      </a: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3.3086 mills</a:t>
                      </a: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3704171962"/>
                  </a:ext>
                </a:extLst>
              </a:tr>
              <a:tr h="3872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New Tax Bill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 $              558.82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4380" marR="14380" marT="14380" marB="0" anchor="b"/>
                </a:tc>
                <a:extLst>
                  <a:ext uri="{0D108BD9-81ED-4DB2-BD59-A6C34878D82A}">
                    <a16:rowId xmlns:a16="http://schemas.microsoft.com/office/drawing/2014/main" val="297280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6071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7B7EFD05-5F12-420E-8AEF-74D5EF9D5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6B6786B7-9BA0-488B-8C6B-1C5BB4E2A5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ACF6C842-D596-43D3-B584-5672E0D331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6DF84F3E-35FA-497B-B6FA-F453E82F32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2846D7FA-E05C-448E-B156-F77C205A14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E269AD3A-E6B6-4322-A013-276CBC1B0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CEFB9F00-6239-4BF6-B439-D16231B24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74D1DDDB-FC85-40C5-9225-06312C4515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E9217709-40C1-4F4A-AB69-8A693608A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ACCD26D6-BC97-43F5-B803-5838985FC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8136022F-2988-42E2-90E1-617D189FF1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03859925-85FA-4D69-A0AB-6F827E3B5C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BAE65FC7-970A-4DCC-9FB4-CF0F7496A9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64F33C7-E158-4057-87E7-6F42AA6D0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157"/>
            <a:ext cx="1767505" cy="6853096"/>
            <a:chOff x="6627813" y="195610"/>
            <a:chExt cx="1952625" cy="5678141"/>
          </a:xfrm>
        </p:grpSpPr>
        <p:sp>
          <p:nvSpPr>
            <p:cNvPr id="25" name="Freeform 27">
              <a:extLst>
                <a:ext uri="{FF2B5EF4-FFF2-40B4-BE49-F238E27FC236}">
                  <a16:creationId xmlns:a16="http://schemas.microsoft.com/office/drawing/2014/main" id="{26714E66-FCC0-42F6-B127-0F91203BC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7E0BD3C9-F0D9-4A53-87DF-71D17D328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7" name="Freeform 29">
              <a:extLst>
                <a:ext uri="{FF2B5EF4-FFF2-40B4-BE49-F238E27FC236}">
                  <a16:creationId xmlns:a16="http://schemas.microsoft.com/office/drawing/2014/main" id="{DFA9FE4C-FCED-4A9A-9E43-358EB75011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8" name="Freeform 30">
              <a:extLst>
                <a:ext uri="{FF2B5EF4-FFF2-40B4-BE49-F238E27FC236}">
                  <a16:creationId xmlns:a16="http://schemas.microsoft.com/office/drawing/2014/main" id="{E5D5BB28-15EC-4D32-9C05-C2206AF9E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9" name="Freeform 31">
              <a:extLst>
                <a:ext uri="{FF2B5EF4-FFF2-40B4-BE49-F238E27FC236}">
                  <a16:creationId xmlns:a16="http://schemas.microsoft.com/office/drawing/2014/main" id="{06210E9D-4080-4566-B32A-3A8BE356F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0" name="Freeform 32">
              <a:extLst>
                <a:ext uri="{FF2B5EF4-FFF2-40B4-BE49-F238E27FC236}">
                  <a16:creationId xmlns:a16="http://schemas.microsoft.com/office/drawing/2014/main" id="{894D3505-0982-40B2-8131-1B6BFF2736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1" name="Freeform 33">
              <a:extLst>
                <a:ext uri="{FF2B5EF4-FFF2-40B4-BE49-F238E27FC236}">
                  <a16:creationId xmlns:a16="http://schemas.microsoft.com/office/drawing/2014/main" id="{11598CAB-0965-48D6-999C-91450C50DE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2" name="Freeform 34">
              <a:extLst>
                <a:ext uri="{FF2B5EF4-FFF2-40B4-BE49-F238E27FC236}">
                  <a16:creationId xmlns:a16="http://schemas.microsoft.com/office/drawing/2014/main" id="{29E94126-468A-4060-BCBC-DC3806A4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3" name="Freeform 35">
              <a:extLst>
                <a:ext uri="{FF2B5EF4-FFF2-40B4-BE49-F238E27FC236}">
                  <a16:creationId xmlns:a16="http://schemas.microsoft.com/office/drawing/2014/main" id="{438F3422-C112-405B-B955-7B1690721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4" name="Freeform 36">
              <a:extLst>
                <a:ext uri="{FF2B5EF4-FFF2-40B4-BE49-F238E27FC236}">
                  <a16:creationId xmlns:a16="http://schemas.microsoft.com/office/drawing/2014/main" id="{C99C65FC-23C1-4B1D-A385-29B46619D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5" name="Freeform 37">
              <a:extLst>
                <a:ext uri="{FF2B5EF4-FFF2-40B4-BE49-F238E27FC236}">
                  <a16:creationId xmlns:a16="http://schemas.microsoft.com/office/drawing/2014/main" id="{53D192C3-5E79-4B85-98D0-8F6C681CDC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36" name="Freeform 38">
              <a:extLst>
                <a:ext uri="{FF2B5EF4-FFF2-40B4-BE49-F238E27FC236}">
                  <a16:creationId xmlns:a16="http://schemas.microsoft.com/office/drawing/2014/main" id="{8709C0CF-D42A-4EE0-9C30-B0B72C69AD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B8FE8EF1-7AF2-4864-A8DE-7EE3481D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76CB6AE4-A444-41E5-A744-47F048A15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A922CC7D-9AB0-495B-8AEC-81B7CDEE1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9144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01EF6D3-851E-4B24-A9CD-D38CA18A5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</p:grpSpPr>
        <p:sp>
          <p:nvSpPr>
            <p:cNvPr id="45" name="Freeform 11">
              <a:extLst>
                <a:ext uri="{FF2B5EF4-FFF2-40B4-BE49-F238E27FC236}">
                  <a16:creationId xmlns:a16="http://schemas.microsoft.com/office/drawing/2014/main" id="{34C02ECD-F75C-45DF-A249-716AE4455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12">
              <a:extLst>
                <a:ext uri="{FF2B5EF4-FFF2-40B4-BE49-F238E27FC236}">
                  <a16:creationId xmlns:a16="http://schemas.microsoft.com/office/drawing/2014/main" id="{11648B16-4A94-4F3F-B47F-F0C334287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37B30A17-8AF2-443F-A549-4208927460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899AF856-9FE0-41D3-AE38-0028650E5D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0AA03574-BAE0-48F0-AFFD-7FE53A80A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E5C11F0E-3CE3-4AA3-8903-97F7B6E77E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084F2D6-47B1-4245-9971-C28AB2991F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5ED0731E-418A-460F-A64A-D885C733A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CA7B555A-665D-4AF0-BE1D-FD9FD5518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76639BB9-DC72-4905-B646-14612CA4C4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33F5F41C-CB34-4D75-A726-A6A1468CC3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4ECB3308-01BD-41F1-96DE-633B57C7EB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B5639A4-E836-EE9B-55A6-131B75B8B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5466977"/>
            <a:ext cx="6686550" cy="11624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Tax Comparisons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84A5389E-FAF0-49F8-B7DE-5DB1D39A4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</p:grpSpPr>
        <p:sp>
          <p:nvSpPr>
            <p:cNvPr id="59" name="Freeform 27">
              <a:extLst>
                <a:ext uri="{FF2B5EF4-FFF2-40B4-BE49-F238E27FC236}">
                  <a16:creationId xmlns:a16="http://schemas.microsoft.com/office/drawing/2014/main" id="{38290ECD-2C1E-41E9-B72C-8A74E6A4D0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28">
              <a:extLst>
                <a:ext uri="{FF2B5EF4-FFF2-40B4-BE49-F238E27FC236}">
                  <a16:creationId xmlns:a16="http://schemas.microsoft.com/office/drawing/2014/main" id="{D4262E79-CD33-402B-8B11-B973D22F28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29">
              <a:extLst>
                <a:ext uri="{FF2B5EF4-FFF2-40B4-BE49-F238E27FC236}">
                  <a16:creationId xmlns:a16="http://schemas.microsoft.com/office/drawing/2014/main" id="{D4E66077-E4B7-4D37-AAC4-0F2BDF92F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2" name="Freeform 30">
              <a:extLst>
                <a:ext uri="{FF2B5EF4-FFF2-40B4-BE49-F238E27FC236}">
                  <a16:creationId xmlns:a16="http://schemas.microsoft.com/office/drawing/2014/main" id="{C1CA20B0-9D1B-4696-8843-E29F303F5F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3" name="Freeform 31">
              <a:extLst>
                <a:ext uri="{FF2B5EF4-FFF2-40B4-BE49-F238E27FC236}">
                  <a16:creationId xmlns:a16="http://schemas.microsoft.com/office/drawing/2014/main" id="{8D6F844C-835B-426A-B64E-08FFD6F25F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4" name="Freeform 32">
              <a:extLst>
                <a:ext uri="{FF2B5EF4-FFF2-40B4-BE49-F238E27FC236}">
                  <a16:creationId xmlns:a16="http://schemas.microsoft.com/office/drawing/2014/main" id="{0FA43E74-9BE8-4976-92B5-EAE1CE13D6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5" name="Freeform 33">
              <a:extLst>
                <a:ext uri="{FF2B5EF4-FFF2-40B4-BE49-F238E27FC236}">
                  <a16:creationId xmlns:a16="http://schemas.microsoft.com/office/drawing/2014/main" id="{9ACB84C5-04AD-4802-B5BD-57BDC91F7A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6" name="Freeform 34">
              <a:extLst>
                <a:ext uri="{FF2B5EF4-FFF2-40B4-BE49-F238E27FC236}">
                  <a16:creationId xmlns:a16="http://schemas.microsoft.com/office/drawing/2014/main" id="{800BB42D-795C-4D34-B0C0-48C6DCAA56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7" name="Freeform 35">
              <a:extLst>
                <a:ext uri="{FF2B5EF4-FFF2-40B4-BE49-F238E27FC236}">
                  <a16:creationId xmlns:a16="http://schemas.microsoft.com/office/drawing/2014/main" id="{F053FFBE-8DFA-4F0C-8654-84B82FF44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8" name="Freeform 36">
              <a:extLst>
                <a:ext uri="{FF2B5EF4-FFF2-40B4-BE49-F238E27FC236}">
                  <a16:creationId xmlns:a16="http://schemas.microsoft.com/office/drawing/2014/main" id="{CF5AB1EE-3C75-41FC-BAC6-83222999D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9" name="Freeform 37">
              <a:extLst>
                <a:ext uri="{FF2B5EF4-FFF2-40B4-BE49-F238E27FC236}">
                  <a16:creationId xmlns:a16="http://schemas.microsoft.com/office/drawing/2014/main" id="{5EB7AD58-332B-4EA3-9386-08FD9554B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70" name="Freeform 38">
              <a:extLst>
                <a:ext uri="{FF2B5EF4-FFF2-40B4-BE49-F238E27FC236}">
                  <a16:creationId xmlns:a16="http://schemas.microsoft.com/office/drawing/2014/main" id="{60F8A3C2-0BFB-44EE-9532-B1FE64632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AA4E6AA2-BEA6-4D9C-940A-56C57341D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Freeform 33">
            <a:extLst>
              <a:ext uri="{FF2B5EF4-FFF2-40B4-BE49-F238E27FC236}">
                <a16:creationId xmlns:a16="http://schemas.microsoft.com/office/drawing/2014/main" id="{ED642ED3-CFED-4142-8502-CCC1994470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753578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0DABCD-3A15-C1AD-96D6-7DD02BB33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98859" y="4959308"/>
            <a:ext cx="5848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3EAE2395-400D-479F-BF11-3F5B8B45272B}" type="slidenum">
              <a:rPr lang="en-US" sz="1900" smtClean="0"/>
              <a:pPr defTabSz="914400">
                <a:lnSpc>
                  <a:spcPct val="90000"/>
                </a:lnSpc>
                <a:spcAft>
                  <a:spcPts val="600"/>
                </a:spcAft>
              </a:pPr>
              <a:t>35</a:t>
            </a:fld>
            <a:endParaRPr lang="en-US" sz="190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937EE9-97CC-8230-1950-B0C81D104D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94736"/>
              </p:ext>
            </p:extLst>
          </p:nvPr>
        </p:nvGraphicFramePr>
        <p:xfrm>
          <a:off x="1981200" y="640080"/>
          <a:ext cx="6357262" cy="5074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056">
                  <a:extLst>
                    <a:ext uri="{9D8B030D-6E8A-4147-A177-3AD203B41FA5}">
                      <a16:colId xmlns:a16="http://schemas.microsoft.com/office/drawing/2014/main" val="1630127646"/>
                    </a:ext>
                  </a:extLst>
                </a:gridCol>
                <a:gridCol w="1005349">
                  <a:extLst>
                    <a:ext uri="{9D8B030D-6E8A-4147-A177-3AD203B41FA5}">
                      <a16:colId xmlns:a16="http://schemas.microsoft.com/office/drawing/2014/main" val="2190490904"/>
                    </a:ext>
                  </a:extLst>
                </a:gridCol>
                <a:gridCol w="566452">
                  <a:extLst>
                    <a:ext uri="{9D8B030D-6E8A-4147-A177-3AD203B41FA5}">
                      <a16:colId xmlns:a16="http://schemas.microsoft.com/office/drawing/2014/main" val="2200378204"/>
                    </a:ext>
                  </a:extLst>
                </a:gridCol>
                <a:gridCol w="1890056">
                  <a:extLst>
                    <a:ext uri="{9D8B030D-6E8A-4147-A177-3AD203B41FA5}">
                      <a16:colId xmlns:a16="http://schemas.microsoft.com/office/drawing/2014/main" val="1988845687"/>
                    </a:ext>
                  </a:extLst>
                </a:gridCol>
                <a:gridCol w="1005349">
                  <a:extLst>
                    <a:ext uri="{9D8B030D-6E8A-4147-A177-3AD203B41FA5}">
                      <a16:colId xmlns:a16="http://schemas.microsoft.com/office/drawing/2014/main" val="2126301370"/>
                    </a:ext>
                  </a:extLst>
                </a:gridCol>
              </a:tblGrid>
              <a:tr h="36324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CURRENT RATES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WITH LPT INCREASE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0940651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Township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Millage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Township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Millage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25929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Upper Dublin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6.1420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Upper Dublin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6.1420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17960638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Hatfield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5.2210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Hatfield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5.2210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853773682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Towamencin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4.5580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Towamencin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4.5580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3011626369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Springfield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4.5160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Springfield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4.5160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2279069902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West Norriton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4.4750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West Norriton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4.4750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3491296202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Lower Merion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Lower Merion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4.1900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2569214451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Upper Merion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Upper Merion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3.3800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1949171466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Whitpain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Lower Providence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3.3086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668619916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East Norriton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2.7270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Whitpain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3.2000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3793928252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Limerick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2.5930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East Norriton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2.7270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1174721988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>
                          <a:effectLst/>
                        </a:rPr>
                        <a:t>Lower Providence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2.5875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Limerick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2.5930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34064134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Plymouth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Plymouth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2.5200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6084429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Upper Providence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2.5000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Upper Providence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2.5000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2778003390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Montgomery*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Montgomery*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2.4900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2065372694"/>
                  </a:ext>
                </a:extLst>
              </a:tr>
              <a:tr h="2944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Whitemarsh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2.3633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Whitemarsh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2.3633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27" marR="9327" marT="9327" marB="0" anchor="b"/>
                </a:tc>
                <a:extLst>
                  <a:ext uri="{0D108BD9-81ED-4DB2-BD59-A6C34878D82A}">
                    <a16:rowId xmlns:a16="http://schemas.microsoft.com/office/drawing/2014/main" val="3963958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3071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Budget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92171"/>
            <a:ext cx="8001000" cy="3699029"/>
          </a:xfrm>
        </p:spPr>
        <p:txBody>
          <a:bodyPr>
            <a:normAutofit/>
          </a:bodyPr>
          <a:lstStyle/>
          <a:p>
            <a:r>
              <a:rPr lang="en-US" sz="2000" b="1" dirty="0"/>
              <a:t>Second Budget Workshop 10/13/22 (if necessary)</a:t>
            </a:r>
          </a:p>
          <a:p>
            <a:pPr lvl="1"/>
            <a:r>
              <a:rPr lang="en-US" sz="1800" b="1" dirty="0"/>
              <a:t>Potentially request Fire, EMS, and Library attendance</a:t>
            </a:r>
          </a:p>
          <a:p>
            <a:pPr lvl="1"/>
            <a:r>
              <a:rPr lang="en-US" sz="1800" b="1" dirty="0"/>
              <a:t>Staff attendance not necessary</a:t>
            </a:r>
          </a:p>
          <a:p>
            <a:r>
              <a:rPr lang="en-US" sz="2000" b="1" dirty="0"/>
              <a:t>Tentative budget approval and authorization to advertise November 3, 2022</a:t>
            </a:r>
          </a:p>
          <a:p>
            <a:r>
              <a:rPr lang="en-US" sz="2000" b="1" dirty="0"/>
              <a:t>Advertise proposed budget for inspection (20 days) by November 7, 2022 </a:t>
            </a:r>
          </a:p>
          <a:p>
            <a:r>
              <a:rPr lang="en-US" sz="2000" b="1" dirty="0"/>
              <a:t>Limits on changes once advertised.</a:t>
            </a:r>
          </a:p>
          <a:p>
            <a:r>
              <a:rPr lang="en-US" sz="2000" b="1" dirty="0"/>
              <a:t>Consider for adoption December 1, 2022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6483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Questions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550" y="3108325"/>
            <a:ext cx="3200400" cy="18288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08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8BC3-5F4A-413D-9B80-4087B9E27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1" y="624110"/>
            <a:ext cx="7046399" cy="1280890"/>
          </a:xfrm>
        </p:spPr>
        <p:txBody>
          <a:bodyPr/>
          <a:lstStyle/>
          <a:p>
            <a:r>
              <a:rPr lang="en-US" b="1" dirty="0"/>
              <a:t>Benefits &amp; Insurance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BC1D5-9B9A-FA0B-8075-DE7DAFBC44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540188"/>
            <a:ext cx="7391400" cy="5013011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Workmen’s Compensation	=	$187,472</a:t>
            </a:r>
          </a:p>
          <a:p>
            <a:pPr lvl="1"/>
            <a:r>
              <a:rPr lang="en-US" i="1" dirty="0"/>
              <a:t>Increase of $20,234 or 12% (preliminary rates from DVWCT)</a:t>
            </a:r>
          </a:p>
          <a:p>
            <a:pPr lvl="1"/>
            <a:endParaRPr lang="en-US" i="1" dirty="0"/>
          </a:p>
          <a:p>
            <a:r>
              <a:rPr lang="en-US" sz="2000" b="1" dirty="0"/>
              <a:t>Property/Casualty/Liability =	$197,394</a:t>
            </a:r>
          </a:p>
          <a:p>
            <a:pPr lvl="1"/>
            <a:r>
              <a:rPr lang="en-US" i="1" dirty="0"/>
              <a:t>Significant increase of $39,849 or 22%</a:t>
            </a:r>
          </a:p>
          <a:p>
            <a:pPr lvl="1"/>
            <a:endParaRPr lang="en-US" i="1" dirty="0"/>
          </a:p>
          <a:p>
            <a:r>
              <a:rPr lang="en-US" sz="2000" b="1" dirty="0"/>
              <a:t>Health Insurance</a:t>
            </a:r>
            <a:r>
              <a:rPr lang="en-US" i="1" dirty="0"/>
              <a:t>			</a:t>
            </a:r>
            <a:r>
              <a:rPr lang="en-US" sz="2000" b="1" dirty="0"/>
              <a:t>=	$2,128,870	</a:t>
            </a:r>
          </a:p>
          <a:p>
            <a:pPr lvl="1"/>
            <a:r>
              <a:rPr lang="en-US" i="1" dirty="0"/>
              <a:t>Increase of $369,995</a:t>
            </a:r>
          </a:p>
          <a:p>
            <a:pPr lvl="2"/>
            <a:r>
              <a:rPr lang="en-US" i="1" dirty="0"/>
              <a:t>Assumed 8% increase (renewals expected in late Oct.)</a:t>
            </a:r>
          </a:p>
          <a:p>
            <a:pPr lvl="2"/>
            <a:r>
              <a:rPr lang="en-US" i="1" dirty="0"/>
              <a:t>Includes family coverage for 4 additional FT employees (compared to 2022 budget)</a:t>
            </a:r>
          </a:p>
          <a:p>
            <a:endParaRPr lang="en-US" i="1" dirty="0"/>
          </a:p>
          <a:p>
            <a:r>
              <a:rPr lang="en-US" b="1" i="1" dirty="0"/>
              <a:t>Awaiting renewals for health, disability, life, and unemployment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16BED1-EB17-D97A-347C-D3CD057F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67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DD42-9BFB-0EB8-30C1-8C7F5421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Compensation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38C74-E1D1-73C7-C4FD-74799D6EE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752600"/>
            <a:ext cx="7239000" cy="3777622"/>
          </a:xfrm>
        </p:spPr>
        <p:txBody>
          <a:bodyPr>
            <a:normAutofit/>
          </a:bodyPr>
          <a:lstStyle/>
          <a:p>
            <a:r>
              <a:rPr lang="en-US" sz="2400" dirty="0"/>
              <a:t>Estimate 2023 Wage Increases:</a:t>
            </a:r>
          </a:p>
          <a:p>
            <a:pPr lvl="1"/>
            <a:r>
              <a:rPr lang="en-US" sz="2000" dirty="0"/>
              <a:t>AFSCME Collective Bargaining Increase	=	3%</a:t>
            </a:r>
          </a:p>
          <a:p>
            <a:pPr lvl="1"/>
            <a:r>
              <a:rPr lang="en-US" sz="2000" dirty="0"/>
              <a:t>Police Collective Bargaining Increase		=	4%</a:t>
            </a:r>
          </a:p>
          <a:p>
            <a:pPr lvl="1"/>
            <a:r>
              <a:rPr lang="en-US" sz="2000" dirty="0"/>
              <a:t>Non-Union Increase*						=	3%</a:t>
            </a:r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endParaRPr lang="en-US" sz="2400" dirty="0"/>
          </a:p>
          <a:p>
            <a:pPr marL="57150" indent="0">
              <a:buNone/>
            </a:pPr>
            <a:r>
              <a:rPr lang="en-US" sz="2400" i="1" dirty="0"/>
              <a:t>*Exceptions per BOS discussion/approval. For Executive Session discussion.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B0BA1F-EDA9-AC58-FB81-25508EDB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763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1401" y="304800"/>
            <a:ext cx="6589199" cy="1280890"/>
          </a:xfrm>
        </p:spPr>
        <p:txBody>
          <a:bodyPr>
            <a:normAutofit/>
          </a:bodyPr>
          <a:lstStyle/>
          <a:p>
            <a:r>
              <a:rPr lang="en-US" sz="48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219200"/>
            <a:ext cx="7239000" cy="5486400"/>
          </a:xfrm>
        </p:spPr>
        <p:txBody>
          <a:bodyPr>
            <a:normAutofit/>
          </a:bodyPr>
          <a:lstStyle/>
          <a:p>
            <a:r>
              <a:rPr lang="en-US" b="1" u="sng" dirty="0"/>
              <a:t>Administrative Staff</a:t>
            </a:r>
          </a:p>
          <a:p>
            <a:pPr lvl="1"/>
            <a:r>
              <a:rPr lang="en-US" b="1" dirty="0"/>
              <a:t>2023 Budget Increase = $52,844</a:t>
            </a:r>
          </a:p>
          <a:p>
            <a:pPr lvl="1"/>
            <a:r>
              <a:rPr lang="en-US" dirty="0"/>
              <a:t>CURRENT: Twp. Manager, HR Director, Community Relations Coordinator, PT technology admin. (Bill Roth)</a:t>
            </a:r>
          </a:p>
          <a:p>
            <a:pPr lvl="1"/>
            <a:endParaRPr lang="en-US" b="1" u="sng" dirty="0"/>
          </a:p>
          <a:p>
            <a:pPr lvl="1"/>
            <a:r>
              <a:rPr lang="en-US" b="1" u="sng" dirty="0"/>
              <a:t>2023 Changes: </a:t>
            </a:r>
          </a:p>
          <a:p>
            <a:pPr lvl="2"/>
            <a:r>
              <a:rPr lang="en-US" b="1" dirty="0"/>
              <a:t>Replacement of Special Projects Coordinator = $80,000</a:t>
            </a:r>
          </a:p>
          <a:p>
            <a:pPr lvl="3"/>
            <a:r>
              <a:rPr lang="en-US" i="1" dirty="0"/>
              <a:t>Could instead be Asst. Manager (higher salary)</a:t>
            </a:r>
            <a:endParaRPr lang="en-US" dirty="0"/>
          </a:p>
          <a:p>
            <a:pPr lvl="2"/>
            <a:r>
              <a:rPr lang="en-US" b="1" dirty="0"/>
              <a:t>Addition of PT admin. assistant/receptionist = $25,000</a:t>
            </a:r>
          </a:p>
          <a:p>
            <a:pPr lvl="3"/>
            <a:r>
              <a:rPr lang="en-US" i="1" dirty="0"/>
              <a:t>FT would be preferred, but budget only includes PT</a:t>
            </a:r>
          </a:p>
          <a:p>
            <a:pPr lvl="2"/>
            <a:r>
              <a:rPr lang="en-US" b="1" dirty="0"/>
              <a:t>Half of new FT Police/Admin. Technology Specialist = $37,500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NET addition of 1.0 FTE</a:t>
            </a:r>
          </a:p>
          <a:p>
            <a:pPr lvl="2"/>
            <a:r>
              <a:rPr lang="en-US" i="1" dirty="0"/>
              <a:t>Does not include SPC position, which is currently vacant and included in 2022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897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6629400" cy="4495800"/>
          </a:xfrm>
        </p:spPr>
        <p:txBody>
          <a:bodyPr>
            <a:normAutofit/>
          </a:bodyPr>
          <a:lstStyle/>
          <a:p>
            <a:r>
              <a:rPr lang="en-US" sz="2000" b="1" u="sng" dirty="0"/>
              <a:t>Finance Department</a:t>
            </a:r>
          </a:p>
          <a:p>
            <a:pPr lvl="1"/>
            <a:r>
              <a:rPr lang="en-US" sz="1800" b="1" dirty="0"/>
              <a:t>2023 Budget Increase = $92,492</a:t>
            </a:r>
          </a:p>
          <a:p>
            <a:pPr lvl="1"/>
            <a:r>
              <a:rPr lang="en-US" sz="1800" dirty="0"/>
              <a:t>CURRENT: Accounting Manager, Financial Coordinator (0.5 FTE)</a:t>
            </a:r>
          </a:p>
          <a:p>
            <a:pPr lvl="2"/>
            <a:r>
              <a:rPr lang="en-US" sz="1600" i="1" dirty="0"/>
              <a:t>FT Finance Director starting November 1</a:t>
            </a:r>
            <a:r>
              <a:rPr lang="en-US" sz="1600" i="1" baseline="30000" dirty="0"/>
              <a:t>st</a:t>
            </a:r>
            <a:r>
              <a:rPr lang="en-US" sz="1600" i="1" dirty="0"/>
              <a:t>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r>
              <a:rPr lang="en-US" sz="1800" b="1" u="sng" dirty="0"/>
              <a:t>2023 Changes</a:t>
            </a:r>
          </a:p>
          <a:p>
            <a:pPr lvl="2"/>
            <a:r>
              <a:rPr lang="en-US" sz="1600" dirty="0"/>
              <a:t>Retention of Accounting Manager for 20 </a:t>
            </a:r>
            <a:r>
              <a:rPr lang="en-US" sz="1600" dirty="0" err="1"/>
              <a:t>hrs</a:t>
            </a:r>
            <a:r>
              <a:rPr lang="en-US" sz="1600" dirty="0"/>
              <a:t>/week</a:t>
            </a:r>
          </a:p>
          <a:p>
            <a:pPr lvl="2"/>
            <a:endParaRPr lang="en-US" sz="1600" dirty="0"/>
          </a:p>
          <a:p>
            <a:pPr lvl="1"/>
            <a:r>
              <a:rPr lang="en-US" sz="1800" b="1" dirty="0"/>
              <a:t>NET Addition of 0.5 FTE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5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6629400" cy="4495800"/>
          </a:xfrm>
        </p:spPr>
        <p:txBody>
          <a:bodyPr>
            <a:normAutofit/>
          </a:bodyPr>
          <a:lstStyle/>
          <a:p>
            <a:r>
              <a:rPr lang="en-US" sz="2400" b="1" u="sng" dirty="0"/>
              <a:t>Public Works</a:t>
            </a:r>
          </a:p>
          <a:p>
            <a:pPr lvl="1"/>
            <a:r>
              <a:rPr lang="en-US" sz="2000" b="1" dirty="0"/>
              <a:t>2023 Budget Increase = ($37,776) decrease</a:t>
            </a:r>
          </a:p>
          <a:p>
            <a:pPr lvl="1"/>
            <a:r>
              <a:rPr lang="en-US" sz="2000" dirty="0"/>
              <a:t>CURRENT: PW Director (non-union), 14 AFSCME</a:t>
            </a:r>
          </a:p>
          <a:p>
            <a:pPr lvl="2"/>
            <a:r>
              <a:rPr lang="en-US" sz="1800" dirty="0"/>
              <a:t>11 Highway Division, 3 Parks &amp; Recreation Division</a:t>
            </a:r>
          </a:p>
          <a:p>
            <a:pPr lvl="2"/>
            <a:endParaRPr lang="en-US" sz="1800" dirty="0"/>
          </a:p>
          <a:p>
            <a:pPr lvl="1"/>
            <a:r>
              <a:rPr lang="en-US" sz="2000" b="1" u="sng" dirty="0"/>
              <a:t>2023 Changes</a:t>
            </a:r>
          </a:p>
          <a:p>
            <a:pPr lvl="2"/>
            <a:r>
              <a:rPr lang="en-US" sz="1800" b="1" dirty="0"/>
              <a:t>NO CHANGES</a:t>
            </a:r>
          </a:p>
          <a:p>
            <a:pPr lvl="2"/>
            <a:r>
              <a:rPr lang="en-US" sz="1800" i="1" dirty="0"/>
              <a:t>Budget includes cushion for potential promotion to vacant Crew Leader position ($5,450)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1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5FA11-BE10-3EDF-077A-BD7CF0BCF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3295-5A09-2923-F6EE-83A6AF9B1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76400"/>
            <a:ext cx="6629400" cy="4495800"/>
          </a:xfrm>
        </p:spPr>
        <p:txBody>
          <a:bodyPr>
            <a:normAutofit lnSpcReduction="10000"/>
          </a:bodyPr>
          <a:lstStyle/>
          <a:p>
            <a:r>
              <a:rPr lang="en-US" sz="2400" b="1" u="sng" dirty="0"/>
              <a:t>Community Development </a:t>
            </a:r>
          </a:p>
          <a:p>
            <a:pPr lvl="1"/>
            <a:r>
              <a:rPr lang="en-US" sz="2000" b="1" dirty="0"/>
              <a:t>2023 Budget Increase = $22,107</a:t>
            </a:r>
          </a:p>
          <a:p>
            <a:pPr lvl="1"/>
            <a:r>
              <a:rPr lang="en-US" sz="2000" dirty="0"/>
              <a:t>CURRENT: 4 FTE</a:t>
            </a:r>
          </a:p>
          <a:p>
            <a:pPr lvl="2"/>
            <a:r>
              <a:rPr lang="en-US" sz="1800" dirty="0"/>
              <a:t>CD Director, Code Enforcement Officer, Permit Coordinator, 2 CD assistants (0.5 FTE each)</a:t>
            </a:r>
          </a:p>
          <a:p>
            <a:pPr lvl="2"/>
            <a:endParaRPr lang="en-US" sz="1800" dirty="0"/>
          </a:p>
          <a:p>
            <a:pPr lvl="1"/>
            <a:r>
              <a:rPr lang="en-US" sz="2000" b="1" u="sng" dirty="0"/>
              <a:t>2023 Changes</a:t>
            </a:r>
          </a:p>
          <a:p>
            <a:pPr lvl="2"/>
            <a:r>
              <a:rPr lang="en-US" sz="1800" dirty="0"/>
              <a:t>Replacement of Permit Coordinator ($55,000),</a:t>
            </a:r>
          </a:p>
          <a:p>
            <a:pPr lvl="2"/>
            <a:r>
              <a:rPr lang="en-US" sz="1800" dirty="0"/>
              <a:t>Retention of retiring Permit Coordinator as PT employee for first half of 2023</a:t>
            </a:r>
          </a:p>
          <a:p>
            <a:pPr lvl="2"/>
            <a:endParaRPr lang="en-US" sz="1800" i="1" dirty="0"/>
          </a:p>
          <a:p>
            <a:pPr lvl="1"/>
            <a:r>
              <a:rPr lang="en-US" sz="2000" b="1" dirty="0"/>
              <a:t>NET Addition of 0.5 FTE (for half year only)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6C66E-3AB0-D28C-43C6-59924D583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2395-400D-479F-BF11-3F5B8B4527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0190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91343</TotalTime>
  <Words>2725</Words>
  <Application>Microsoft Office PowerPoint</Application>
  <PresentationFormat>On-screen Show (4:3)</PresentationFormat>
  <Paragraphs>540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Century Gothic</vt:lpstr>
      <vt:lpstr>Wingdings 3</vt:lpstr>
      <vt:lpstr>Wisp</vt:lpstr>
      <vt:lpstr>2023 Budget Review  Budget Workshop #1:  September 28, 2022</vt:lpstr>
      <vt:lpstr>Technology Budget 01 – Gen. Fund Operating Highlights</vt:lpstr>
      <vt:lpstr>Technology Budget 30 – Capital Budget Requests</vt:lpstr>
      <vt:lpstr>Benefits &amp; Insurance Overview</vt:lpstr>
      <vt:lpstr>Compensation</vt:lpstr>
      <vt:lpstr>Staffing</vt:lpstr>
      <vt:lpstr>Staffing</vt:lpstr>
      <vt:lpstr>Staffing</vt:lpstr>
      <vt:lpstr>Staffing</vt:lpstr>
      <vt:lpstr>Staffing</vt:lpstr>
      <vt:lpstr>Staffing</vt:lpstr>
      <vt:lpstr>Staffing</vt:lpstr>
      <vt:lpstr>Staffing Summary</vt:lpstr>
      <vt:lpstr>Other 2023 General Fund Expenditure Highlights </vt:lpstr>
      <vt:lpstr>2023 General Fund Transfers </vt:lpstr>
      <vt:lpstr>Questions/Break Time </vt:lpstr>
      <vt:lpstr>Fire/Emergency Services Fund 03</vt:lpstr>
      <vt:lpstr>Library Fund 04</vt:lpstr>
      <vt:lpstr>Highway Improvement – Fund 18</vt:lpstr>
      <vt:lpstr>Debt Service - Fund 20 </vt:lpstr>
      <vt:lpstr>Liquid Fuels Funded Loans Fund 21</vt:lpstr>
      <vt:lpstr>Capital Projects – Fund 30</vt:lpstr>
      <vt:lpstr>Park &amp; Recreation Operating Fund -Fund 31</vt:lpstr>
      <vt:lpstr>Park &amp; Recreation Capital - Fund 31</vt:lpstr>
      <vt:lpstr>Highway Aid Fund-Fund 35 </vt:lpstr>
      <vt:lpstr>Unrestricted Capital-Fund 39</vt:lpstr>
      <vt:lpstr>Tree Fund – Fund 40</vt:lpstr>
      <vt:lpstr>Sidewalk Fund – Fund 41</vt:lpstr>
      <vt:lpstr>Stormwater Fund - Fund 42</vt:lpstr>
      <vt:lpstr>West End Capital Improvement Fund – Fund 43</vt:lpstr>
      <vt:lpstr>American Rescue Plan Fund – Fund 44</vt:lpstr>
      <vt:lpstr>FUND BALANCE SUMMARY</vt:lpstr>
      <vt:lpstr>2022 Year End Projections</vt:lpstr>
      <vt:lpstr>Tax Summary</vt:lpstr>
      <vt:lpstr>Tax Comparisons</vt:lpstr>
      <vt:lpstr>2023 Budget Schedule</vt:lpstr>
      <vt:lpstr>Questions </vt:lpstr>
    </vt:vector>
  </TitlesOfParts>
  <Company>Lower Providence Township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Mid Year Budget Review</dc:title>
  <dc:creator>Richard Gestrich</dc:creator>
  <cp:lastModifiedBy>EJ Mentry</cp:lastModifiedBy>
  <cp:revision>830</cp:revision>
  <cp:lastPrinted>2019-10-30T12:52:48Z</cp:lastPrinted>
  <dcterms:created xsi:type="dcterms:W3CDTF">2012-06-21T20:44:27Z</dcterms:created>
  <dcterms:modified xsi:type="dcterms:W3CDTF">2022-09-28T20:14:43Z</dcterms:modified>
</cp:coreProperties>
</file>